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embeddings/oleObject1.bin" ContentType="application/vnd.openxmlformats-officedocument.oleObject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embeddings/oleObject2.bin" ContentType="application/vnd.openxmlformats-officedocument.oleObject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1"/>
  </p:sldMasterIdLst>
  <p:notesMasterIdLst>
    <p:notesMasterId r:id="rId141"/>
  </p:notesMasterIdLst>
  <p:handoutMasterIdLst>
    <p:handoutMasterId r:id="rId142"/>
  </p:handoutMasterIdLst>
  <p:sldIdLst>
    <p:sldId id="458" r:id="rId2"/>
    <p:sldId id="459" r:id="rId3"/>
    <p:sldId id="460" r:id="rId4"/>
    <p:sldId id="461" r:id="rId5"/>
    <p:sldId id="462" r:id="rId6"/>
    <p:sldId id="463" r:id="rId7"/>
    <p:sldId id="464" r:id="rId8"/>
    <p:sldId id="466" r:id="rId9"/>
    <p:sldId id="467" r:id="rId10"/>
    <p:sldId id="465" r:id="rId11"/>
    <p:sldId id="457" r:id="rId12"/>
    <p:sldId id="456" r:id="rId13"/>
    <p:sldId id="469" r:id="rId14"/>
    <p:sldId id="256" r:id="rId15"/>
    <p:sldId id="374" r:id="rId16"/>
    <p:sldId id="371" r:id="rId17"/>
    <p:sldId id="260" r:id="rId18"/>
    <p:sldId id="263" r:id="rId19"/>
    <p:sldId id="264" r:id="rId20"/>
    <p:sldId id="415" r:id="rId21"/>
    <p:sldId id="470" r:id="rId22"/>
    <p:sldId id="355" r:id="rId23"/>
    <p:sldId id="354" r:id="rId24"/>
    <p:sldId id="273" r:id="rId25"/>
    <p:sldId id="472" r:id="rId26"/>
    <p:sldId id="471" r:id="rId27"/>
    <p:sldId id="377" r:id="rId28"/>
    <p:sldId id="280" r:id="rId29"/>
    <p:sldId id="404" r:id="rId30"/>
    <p:sldId id="427" r:id="rId31"/>
    <p:sldId id="281" r:id="rId32"/>
    <p:sldId id="379" r:id="rId33"/>
    <p:sldId id="282" r:id="rId34"/>
    <p:sldId id="378" r:id="rId35"/>
    <p:sldId id="381" r:id="rId36"/>
    <p:sldId id="283" r:id="rId37"/>
    <p:sldId id="284" r:id="rId38"/>
    <p:sldId id="285" r:id="rId39"/>
    <p:sldId id="287" r:id="rId40"/>
    <p:sldId id="286" r:id="rId41"/>
    <p:sldId id="288" r:id="rId42"/>
    <p:sldId id="380" r:id="rId43"/>
    <p:sldId id="333" r:id="rId44"/>
    <p:sldId id="332" r:id="rId45"/>
    <p:sldId id="289" r:id="rId46"/>
    <p:sldId id="290" r:id="rId47"/>
    <p:sldId id="429" r:id="rId48"/>
    <p:sldId id="291" r:id="rId49"/>
    <p:sldId id="292" r:id="rId50"/>
    <p:sldId id="422" r:id="rId51"/>
    <p:sldId id="391" r:id="rId52"/>
    <p:sldId id="468" r:id="rId53"/>
    <p:sldId id="430" r:id="rId54"/>
    <p:sldId id="431" r:id="rId55"/>
    <p:sldId id="293" r:id="rId56"/>
    <p:sldId id="294" r:id="rId57"/>
    <p:sldId id="295" r:id="rId58"/>
    <p:sldId id="383" r:id="rId59"/>
    <p:sldId id="296" r:id="rId60"/>
    <p:sldId id="297" r:id="rId61"/>
    <p:sldId id="413" r:id="rId62"/>
    <p:sldId id="298" r:id="rId63"/>
    <p:sldId id="388" r:id="rId64"/>
    <p:sldId id="389" r:id="rId65"/>
    <p:sldId id="390" r:id="rId66"/>
    <p:sldId id="394" r:id="rId67"/>
    <p:sldId id="393" r:id="rId68"/>
    <p:sldId id="402" r:id="rId69"/>
    <p:sldId id="403" r:id="rId70"/>
    <p:sldId id="299" r:id="rId71"/>
    <p:sldId id="300" r:id="rId72"/>
    <p:sldId id="397" r:id="rId73"/>
    <p:sldId id="301" r:id="rId74"/>
    <p:sldId id="302" r:id="rId75"/>
    <p:sldId id="303" r:id="rId76"/>
    <p:sldId id="304" r:id="rId77"/>
    <p:sldId id="305" r:id="rId78"/>
    <p:sldId id="398" r:id="rId79"/>
    <p:sldId id="306" r:id="rId80"/>
    <p:sldId id="307" r:id="rId81"/>
    <p:sldId id="399" r:id="rId82"/>
    <p:sldId id="400" r:id="rId83"/>
    <p:sldId id="406" r:id="rId84"/>
    <p:sldId id="353" r:id="rId85"/>
    <p:sldId id="407" r:id="rId86"/>
    <p:sldId id="416" r:id="rId87"/>
    <p:sldId id="438" r:id="rId88"/>
    <p:sldId id="334" r:id="rId89"/>
    <p:sldId id="417" r:id="rId90"/>
    <p:sldId id="421" r:id="rId91"/>
    <p:sldId id="362" r:id="rId92"/>
    <p:sldId id="361" r:id="rId93"/>
    <p:sldId id="420" r:id="rId94"/>
    <p:sldId id="408" r:id="rId95"/>
    <p:sldId id="405" r:id="rId96"/>
    <p:sldId id="439" r:id="rId97"/>
    <p:sldId id="442" r:id="rId98"/>
    <p:sldId id="444" r:id="rId99"/>
    <p:sldId id="447" r:id="rId100"/>
    <p:sldId id="448" r:id="rId101"/>
    <p:sldId id="451" r:id="rId102"/>
    <p:sldId id="453" r:id="rId103"/>
    <p:sldId id="454" r:id="rId104"/>
    <p:sldId id="452" r:id="rId105"/>
    <p:sldId id="449" r:id="rId106"/>
    <p:sldId id="450" r:id="rId107"/>
    <p:sldId id="445" r:id="rId108"/>
    <p:sldId id="446" r:id="rId109"/>
    <p:sldId id="411" r:id="rId110"/>
    <p:sldId id="443" r:id="rId111"/>
    <p:sldId id="418" r:id="rId112"/>
    <p:sldId id="367" r:id="rId113"/>
    <p:sldId id="310" r:id="rId114"/>
    <p:sldId id="359" r:id="rId115"/>
    <p:sldId id="360" r:id="rId116"/>
    <p:sldId id="311" r:id="rId117"/>
    <p:sldId id="433" r:id="rId118"/>
    <p:sldId id="434" r:id="rId119"/>
    <p:sldId id="435" r:id="rId120"/>
    <p:sldId id="432" r:id="rId121"/>
    <p:sldId id="436" r:id="rId122"/>
    <p:sldId id="437" r:id="rId123"/>
    <p:sldId id="426" r:id="rId124"/>
    <p:sldId id="428" r:id="rId125"/>
    <p:sldId id="419" r:id="rId126"/>
    <p:sldId id="425" r:id="rId127"/>
    <p:sldId id="357" r:id="rId128"/>
    <p:sldId id="358" r:id="rId129"/>
    <p:sldId id="308" r:id="rId130"/>
    <p:sldId id="338" r:id="rId131"/>
    <p:sldId id="384" r:id="rId132"/>
    <p:sldId id="317" r:id="rId133"/>
    <p:sldId id="410" r:id="rId134"/>
    <p:sldId id="320" r:id="rId135"/>
    <p:sldId id="322" r:id="rId136"/>
    <p:sldId id="326" r:id="rId137"/>
    <p:sldId id="327" r:id="rId138"/>
    <p:sldId id="328" r:id="rId139"/>
    <p:sldId id="329" r:id="rId1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52" autoAdjust="0"/>
    <p:restoredTop sz="94660"/>
  </p:normalViewPr>
  <p:slideViewPr>
    <p:cSldViewPr snapToGrid="0" snapToObjects="1">
      <p:cViewPr>
        <p:scale>
          <a:sx n="66" d="100"/>
          <a:sy n="66" d="100"/>
        </p:scale>
        <p:origin x="-1136" y="-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8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notesMaster" Target="notesMasters/notesMaster1.xml"/><Relationship Id="rId142" Type="http://schemas.openxmlformats.org/officeDocument/2006/relationships/handoutMaster" Target="handoutMasters/handoutMaster1.xml"/><Relationship Id="rId143" Type="http://schemas.openxmlformats.org/officeDocument/2006/relationships/printerSettings" Target="printerSettings/printerSettings1.bin"/><Relationship Id="rId144" Type="http://schemas.openxmlformats.org/officeDocument/2006/relationships/presProps" Target="presProps.xml"/><Relationship Id="rId145" Type="http://schemas.openxmlformats.org/officeDocument/2006/relationships/viewProps" Target="viewProps.xml"/><Relationship Id="rId146" Type="http://schemas.openxmlformats.org/officeDocument/2006/relationships/theme" Target="theme/theme1.xml"/><Relationship Id="rId14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AA1F2-62E0-5143-A6C0-81BD7FBF94CB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B9669-3546-E24A-A8FE-69247D5163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29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90305-9317-6348-B02D-A836BB7FD295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F9679-910C-6346-AA2A-B41D0F4F5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98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20662" indent="-277178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08710" indent="-221742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552194" indent="-221742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1995678" indent="-221742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439162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882646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326130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769614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DEA6E6D-E546-494A-8FD7-1A750CBD2CA2}" type="slidenum">
              <a:rPr lang="en-US" sz="1200">
                <a:latin typeface="Arial" charset="0"/>
              </a:rPr>
              <a:pPr/>
              <a:t>77</a:t>
            </a:fld>
            <a:endParaRPr lang="en-US" sz="1200">
              <a:latin typeface="Arial" charset="0"/>
            </a:endParaRPr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 txBox="1">
            <a:spLocks noGrp="1" noChangeArrowheads="1"/>
          </p:cNvSpPr>
          <p:nvPr/>
        </p:nvSpPr>
        <p:spPr bwMode="auto">
          <a:xfrm>
            <a:off x="3884354" y="8684720"/>
            <a:ext cx="2972108" cy="45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r" eaLnBrk="1" hangingPunct="1"/>
            <a:fld id="{F6D10CE8-A4A2-8E4A-A3BD-7BD99CF5AA35}" type="slidenum">
              <a:rPr lang="en-US" sz="1200">
                <a:latin typeface="Arial" charset="0"/>
              </a:rPr>
              <a:pPr algn="r" eaLnBrk="1" hangingPunct="1"/>
              <a:t>137</a:t>
            </a:fld>
            <a:endParaRPr lang="en-US" sz="1200">
              <a:latin typeface="Arial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7"/>
          <p:cNvSpPr txBox="1">
            <a:spLocks noGrp="1" noChangeArrowheads="1"/>
          </p:cNvSpPr>
          <p:nvPr/>
        </p:nvSpPr>
        <p:spPr bwMode="auto">
          <a:xfrm>
            <a:off x="3884354" y="8684720"/>
            <a:ext cx="2972108" cy="45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r" eaLnBrk="1" hangingPunct="1"/>
            <a:fld id="{94D2778D-BC5B-3849-ACDA-45D3CCD1A798}" type="slidenum">
              <a:rPr lang="en-US" sz="1200">
                <a:latin typeface="Arial" charset="0"/>
              </a:rPr>
              <a:pPr algn="r" eaLnBrk="1" hangingPunct="1"/>
              <a:t>138</a:t>
            </a:fld>
            <a:endParaRPr lang="en-US" sz="1200">
              <a:latin typeface="Arial" charset="0"/>
            </a:endParaRPr>
          </a:p>
        </p:txBody>
      </p:sp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63844" name="Slide Number Placeholder 3"/>
          <p:cNvSpPr txBox="1">
            <a:spLocks noGrp="1"/>
          </p:cNvSpPr>
          <p:nvPr/>
        </p:nvSpPr>
        <p:spPr bwMode="auto">
          <a:xfrm>
            <a:off x="3884354" y="8684720"/>
            <a:ext cx="2972108" cy="45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r"/>
            <a:fld id="{A70D50DF-4AE8-2F46-8EDD-C55DB3FD4099}" type="slidenum">
              <a:rPr lang="en-US" sz="1200">
                <a:latin typeface="Arial" charset="0"/>
              </a:rPr>
              <a:pPr algn="r"/>
              <a:t>138</a:t>
            </a:fld>
            <a:endParaRPr lang="en-US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20662" indent="-277178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08710" indent="-221742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552194" indent="-221742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1995678" indent="-221742" defTabSz="914686"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439162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882646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326130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769614" indent="-221742" defTabSz="91468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D0BA65F-A6AC-FA4F-BFAD-0AF36C7B2A99}" type="slidenum">
              <a:rPr lang="en-US" sz="1200">
                <a:latin typeface="Arial" charset="0"/>
              </a:rPr>
              <a:pPr/>
              <a:t>45</a:t>
            </a:fld>
            <a:endParaRPr lang="en-US" sz="1200">
              <a:latin typeface="Arial" charset="0"/>
            </a:endParaRPr>
          </a:p>
        </p:txBody>
      </p:sp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32100" name="Slide Number Placeholder 3"/>
          <p:cNvSpPr txBox="1">
            <a:spLocks noGrp="1"/>
          </p:cNvSpPr>
          <p:nvPr/>
        </p:nvSpPr>
        <p:spPr bwMode="auto">
          <a:xfrm>
            <a:off x="3884354" y="8684720"/>
            <a:ext cx="2972108" cy="45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defTabSz="942975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r"/>
            <a:fld id="{779CE470-A670-424C-BDF6-17E48F73EDC3}" type="slidenum">
              <a:rPr lang="en-US" sz="1200">
                <a:latin typeface="Arial" charset="0"/>
              </a:rPr>
              <a:pPr algn="r"/>
              <a:t>45</a:t>
            </a:fld>
            <a:endParaRPr lang="en-US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74727A5-6D98-AF4B-8051-DC43D7A5C8D1}" type="datetimeFigureOut">
              <a:rPr lang="en-US" smtClean="0"/>
              <a:t>11/18/14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E96E4853-D278-0F4A-AFB4-FD79FA1BA0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49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0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49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P1UaTkI6k6s" TargetMode="External"/><Relationship Id="rId3" Type="http://schemas.openxmlformats.org/officeDocument/2006/relationships/hyperlink" Target="http://www.youtube.com/watch?v=B_zD3NxSsD8" TargetMode="Externa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6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4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earn.genetics.utah.edu/content/begin/cells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earn.genetics.utah.edu/content/begin/cell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P1UaTkI6k6s" TargetMode="External"/><Relationship Id="rId3" Type="http://schemas.openxmlformats.org/officeDocument/2006/relationships/hyperlink" Target="http://www.youtube.com/watch?v=B_zD3NxSsD8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cj8dDTHGJB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Qqsf_UJcfBc" TargetMode="External"/><Relationship Id="rId3" Type="http://schemas.openxmlformats.org/officeDocument/2006/relationships/image" Target="../media/image46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4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1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58394"/>
          </a:xfrm>
        </p:spPr>
        <p:txBody>
          <a:bodyPr/>
          <a:lstStyle/>
          <a:p>
            <a:r>
              <a:rPr lang="en-US" dirty="0" smtClean="0"/>
              <a:t>11/7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907424"/>
            <a:ext cx="8042276" cy="4846463"/>
          </a:xfrm>
        </p:spPr>
        <p:txBody>
          <a:bodyPr>
            <a:noAutofit/>
          </a:bodyPr>
          <a:lstStyle/>
          <a:p>
            <a:r>
              <a:rPr lang="en-US" sz="3000" dirty="0" smtClean="0"/>
              <a:t>What is the function of the nucleus?</a:t>
            </a:r>
          </a:p>
          <a:p>
            <a:r>
              <a:rPr lang="en-US" sz="3000" dirty="0" smtClean="0"/>
              <a:t>Today:</a:t>
            </a:r>
          </a:p>
          <a:p>
            <a:pPr lvl="1"/>
            <a:r>
              <a:rPr lang="en-US" sz="3000" dirty="0" smtClean="0"/>
              <a:t>Finish your notes! Pages 10-14!!</a:t>
            </a:r>
          </a:p>
          <a:p>
            <a:pPr lvl="1"/>
            <a:r>
              <a:rPr lang="en-US" sz="3000" dirty="0" smtClean="0"/>
              <a:t>(This starts on page 196 in the book)</a:t>
            </a:r>
          </a:p>
          <a:p>
            <a:pPr lvl="2"/>
            <a:r>
              <a:rPr lang="en-US" sz="3000" dirty="0" smtClean="0"/>
              <a:t>10 more points when you are done (show me)</a:t>
            </a:r>
          </a:p>
          <a:p>
            <a:pPr lvl="1"/>
            <a:r>
              <a:rPr lang="en-US" sz="3000" dirty="0" smtClean="0"/>
              <a:t>Make sure you are getting the correct information!!</a:t>
            </a:r>
          </a:p>
          <a:p>
            <a:pPr lvl="1"/>
            <a:endParaRPr lang="en-US" sz="3000" dirty="0"/>
          </a:p>
          <a:p>
            <a:pPr lvl="1"/>
            <a:r>
              <a:rPr lang="en-US" sz="3000" dirty="0" smtClean="0"/>
              <a:t>Look over the microscope labs…start Monday?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095457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0492"/>
            <a:ext cx="8042276" cy="1336956"/>
          </a:xfrm>
        </p:spPr>
        <p:txBody>
          <a:bodyPr/>
          <a:lstStyle/>
          <a:p>
            <a:r>
              <a:rPr lang="en-US" dirty="0" smtClean="0"/>
              <a:t>Elodea / Cheek Cell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343400"/>
          </a:xfrm>
        </p:spPr>
        <p:txBody>
          <a:bodyPr>
            <a:normAutofit/>
          </a:bodyPr>
          <a:lstStyle/>
          <a:p>
            <a:r>
              <a:rPr lang="en-US" u="sng" dirty="0" smtClean="0"/>
              <a:t>Elodea </a:t>
            </a:r>
            <a:r>
              <a:rPr lang="en-US" u="sng" dirty="0"/>
              <a:t>Lab == Before the end of the period…</a:t>
            </a:r>
          </a:p>
          <a:p>
            <a:pPr lvl="1"/>
            <a:r>
              <a:rPr lang="en-US" dirty="0"/>
              <a:t>Save 3 images (40x, 100x, 400x)</a:t>
            </a:r>
          </a:p>
          <a:p>
            <a:pPr lvl="1"/>
            <a:r>
              <a:rPr lang="en-US" dirty="0"/>
              <a:t>Move them into Microsoft word</a:t>
            </a:r>
          </a:p>
          <a:p>
            <a:pPr lvl="1"/>
            <a:r>
              <a:rPr lang="en-US" dirty="0"/>
              <a:t>Label </a:t>
            </a:r>
            <a:r>
              <a:rPr lang="en-US" dirty="0" smtClean="0"/>
              <a:t>the 400x</a:t>
            </a:r>
            <a:r>
              <a:rPr lang="en-US" dirty="0"/>
              <a:t>:  </a:t>
            </a:r>
            <a:r>
              <a:rPr lang="en-US" b="1" dirty="0"/>
              <a:t>CHLOROPLAST &amp; CELL WALL</a:t>
            </a:r>
          </a:p>
          <a:p>
            <a:endParaRPr lang="en-US" u="sng" dirty="0" smtClean="0"/>
          </a:p>
          <a:p>
            <a:r>
              <a:rPr lang="en-US" u="sng" dirty="0" smtClean="0"/>
              <a:t>Cheek Cell == Before the end of the period</a:t>
            </a:r>
            <a:endParaRPr lang="en-US" u="sng" dirty="0"/>
          </a:p>
          <a:p>
            <a:pPr lvl="1"/>
            <a:r>
              <a:rPr lang="en-US" dirty="0"/>
              <a:t>Save 3 images (40x, 100x, 400x)</a:t>
            </a:r>
          </a:p>
          <a:p>
            <a:pPr lvl="1"/>
            <a:r>
              <a:rPr lang="en-US" dirty="0"/>
              <a:t>Move them into Microsoft word</a:t>
            </a:r>
          </a:p>
          <a:p>
            <a:pPr lvl="1"/>
            <a:r>
              <a:rPr lang="en-US" dirty="0"/>
              <a:t>Label the </a:t>
            </a:r>
            <a:r>
              <a:rPr lang="en-US" dirty="0" smtClean="0"/>
              <a:t>400x</a:t>
            </a:r>
            <a:r>
              <a:rPr lang="en-US" dirty="0"/>
              <a:t>:  </a:t>
            </a:r>
            <a:r>
              <a:rPr lang="en-US" b="1" dirty="0"/>
              <a:t>Cell membrane, nucleus, cytoplasm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091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1/28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job of a lysosome?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Go over your cell quizzes (you already took these)</a:t>
            </a:r>
          </a:p>
          <a:p>
            <a:pPr lvl="1"/>
            <a:r>
              <a:rPr lang="en-US" dirty="0" smtClean="0"/>
              <a:t>Continue to review for the test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ATB’s due Wednesday!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TEST IS MOVED TO THURSDAY </a:t>
            </a:r>
          </a:p>
        </p:txBody>
      </p:sp>
    </p:spTree>
    <p:extLst>
      <p:ext uri="{BB962C8B-B14F-4D97-AF65-F5344CB8AC3E}">
        <p14:creationId xmlns:p14="http://schemas.microsoft.com/office/powerpoint/2010/main" val="4176158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1/29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vesicles used for?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Reviewing for test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TOMORROW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TURN IN THE ATB’s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95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1/30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TEST!</a:t>
            </a:r>
          </a:p>
          <a:p>
            <a:endParaRPr lang="en-US" dirty="0"/>
          </a:p>
          <a:p>
            <a:r>
              <a:rPr lang="en-US" dirty="0" smtClean="0"/>
              <a:t>Get out your study guides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73827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205485" y="36447"/>
            <a:ext cx="8386066" cy="6448705"/>
            <a:chOff x="1161" y="904"/>
            <a:chExt cx="10260" cy="8504"/>
          </a:xfrm>
        </p:grpSpPr>
        <p:pic>
          <p:nvPicPr>
            <p:cNvPr id="67586" name="Picture 2" descr="Screen Shot 2013-12-05 at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1" y="904"/>
              <a:ext cx="10260" cy="8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WordArt 3"/>
            <p:cNvSpPr>
              <a:spLocks noChangeArrowheads="1" noChangeShapeType="1" noTextEdit="1"/>
            </p:cNvSpPr>
            <p:nvPr/>
          </p:nvSpPr>
          <p:spPr bwMode="auto">
            <a:xfrm>
              <a:off x="3501" y="1816"/>
              <a:ext cx="527" cy="5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1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6201" y="1804"/>
              <a:ext cx="707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2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7" name="WordArt 5"/>
            <p:cNvSpPr>
              <a:spLocks noChangeArrowheads="1" noChangeShapeType="1" noTextEdit="1"/>
            </p:cNvSpPr>
            <p:nvPr/>
          </p:nvSpPr>
          <p:spPr bwMode="auto">
            <a:xfrm>
              <a:off x="7101" y="2704"/>
              <a:ext cx="527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3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8" name="WordArt 6"/>
            <p:cNvSpPr>
              <a:spLocks noChangeArrowheads="1" noChangeShapeType="1" noTextEdit="1"/>
            </p:cNvSpPr>
            <p:nvPr/>
          </p:nvSpPr>
          <p:spPr bwMode="auto">
            <a:xfrm>
              <a:off x="8181" y="3256"/>
              <a:ext cx="3227" cy="7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2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4 (all four lines)</a:t>
              </a:r>
              <a:endParaRPr lang="en-US" sz="32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9" name="WordArt 7"/>
            <p:cNvSpPr>
              <a:spLocks noChangeArrowheads="1" noChangeShapeType="1" noTextEdit="1"/>
            </p:cNvSpPr>
            <p:nvPr/>
          </p:nvSpPr>
          <p:spPr bwMode="auto">
            <a:xfrm>
              <a:off x="9441" y="4181"/>
              <a:ext cx="527" cy="5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5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0" name="WordArt 8"/>
            <p:cNvSpPr>
              <a:spLocks noChangeArrowheads="1" noChangeShapeType="1" noTextEdit="1"/>
            </p:cNvSpPr>
            <p:nvPr/>
          </p:nvSpPr>
          <p:spPr bwMode="auto">
            <a:xfrm>
              <a:off x="9441" y="5044"/>
              <a:ext cx="527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6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9981" y="5609"/>
              <a:ext cx="347" cy="3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5042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7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2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9994" y="6316"/>
              <a:ext cx="707" cy="31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8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3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9621" y="7421"/>
              <a:ext cx="527" cy="32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9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4401" y="8644"/>
              <a:ext cx="707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10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2601" y="7384"/>
              <a:ext cx="707" cy="6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11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6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881" y="6484"/>
              <a:ext cx="707" cy="6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12</a:t>
              </a:r>
              <a:endParaRPr lang="en-US" sz="3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2897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7585" name="Picture 1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28" y="459948"/>
            <a:ext cx="7355071" cy="639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211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42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Mitochondria</a:t>
            </a:r>
            <a:r>
              <a:rPr lang="en-US" dirty="0"/>
              <a:t>	</a:t>
            </a:r>
            <a:endParaRPr lang="en-US" dirty="0" smtClean="0"/>
          </a:p>
          <a:p>
            <a:r>
              <a:rPr lang="en-US" dirty="0" smtClean="0"/>
              <a:t>Vesicle</a:t>
            </a:r>
            <a:r>
              <a:rPr lang="en-US" dirty="0"/>
              <a:t>			</a:t>
            </a:r>
            <a:endParaRPr lang="en-US" dirty="0" smtClean="0"/>
          </a:p>
          <a:p>
            <a:r>
              <a:rPr lang="en-US" dirty="0" smtClean="0"/>
              <a:t>Rough </a:t>
            </a:r>
            <a:r>
              <a:rPr lang="en-US" dirty="0"/>
              <a:t>ER 		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Smooth ER	</a:t>
            </a:r>
          </a:p>
          <a:p>
            <a:r>
              <a:rPr lang="en-US" dirty="0"/>
              <a:t> </a:t>
            </a:r>
            <a:r>
              <a:rPr lang="en-US" dirty="0" smtClean="0"/>
              <a:t>Ribosome</a:t>
            </a:r>
            <a:r>
              <a:rPr lang="en-US" dirty="0"/>
              <a:t>			</a:t>
            </a:r>
            <a:endParaRPr lang="en-US" dirty="0" smtClean="0"/>
          </a:p>
          <a:p>
            <a:r>
              <a:rPr lang="en-US" dirty="0" smtClean="0"/>
              <a:t>Nucleus</a:t>
            </a:r>
            <a:r>
              <a:rPr lang="en-US" dirty="0"/>
              <a:t>			</a:t>
            </a:r>
            <a:endParaRPr lang="en-US" dirty="0" smtClean="0"/>
          </a:p>
          <a:p>
            <a:r>
              <a:rPr lang="en-US" dirty="0" smtClean="0"/>
              <a:t>Cytoskeleton</a:t>
            </a:r>
            <a:r>
              <a:rPr lang="en-US" dirty="0"/>
              <a:t>		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Centrioles</a:t>
            </a:r>
            <a:endParaRPr lang="en-US" dirty="0"/>
          </a:p>
          <a:p>
            <a:r>
              <a:rPr lang="en-US" dirty="0" smtClean="0"/>
              <a:t>Golgi </a:t>
            </a:r>
            <a:r>
              <a:rPr lang="en-US" dirty="0"/>
              <a:t>apparatus 	</a:t>
            </a:r>
          </a:p>
          <a:p>
            <a:r>
              <a:rPr lang="en-US" dirty="0"/>
              <a:t>Cell membrane		</a:t>
            </a:r>
          </a:p>
          <a:p>
            <a:r>
              <a:rPr lang="en-US" dirty="0"/>
              <a:t>Vacuole			</a:t>
            </a:r>
          </a:p>
          <a:p>
            <a:r>
              <a:rPr lang="en-US" dirty="0"/>
              <a:t>Lysosomes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758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3348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"/>
            <a:ext cx="807720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34854" name="Rectangle 6"/>
          <p:cNvSpPr>
            <a:spLocks noChangeArrowheads="1"/>
          </p:cNvSpPr>
          <p:nvPr/>
        </p:nvSpPr>
        <p:spPr bwMode="auto">
          <a:xfrm>
            <a:off x="1676400" y="1066800"/>
            <a:ext cx="1066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55" name="Rectangle 7"/>
          <p:cNvSpPr>
            <a:spLocks noChangeArrowheads="1"/>
          </p:cNvSpPr>
          <p:nvPr/>
        </p:nvSpPr>
        <p:spPr bwMode="auto">
          <a:xfrm>
            <a:off x="3810000" y="1143000"/>
            <a:ext cx="2057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56" name="Rectangle 8"/>
          <p:cNvSpPr>
            <a:spLocks noChangeArrowheads="1"/>
          </p:cNvSpPr>
          <p:nvPr/>
        </p:nvSpPr>
        <p:spPr bwMode="auto">
          <a:xfrm>
            <a:off x="4495800" y="1752600"/>
            <a:ext cx="1905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57" name="Rectangle 9"/>
          <p:cNvSpPr>
            <a:spLocks noChangeArrowheads="1"/>
          </p:cNvSpPr>
          <p:nvPr/>
        </p:nvSpPr>
        <p:spPr bwMode="auto">
          <a:xfrm>
            <a:off x="4953000" y="2209800"/>
            <a:ext cx="1905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58" name="Rectangle 10"/>
          <p:cNvSpPr>
            <a:spLocks noChangeArrowheads="1"/>
          </p:cNvSpPr>
          <p:nvPr/>
        </p:nvSpPr>
        <p:spPr bwMode="auto">
          <a:xfrm>
            <a:off x="5486400" y="2514600"/>
            <a:ext cx="16764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59" name="Rectangle 11"/>
          <p:cNvSpPr>
            <a:spLocks noChangeArrowheads="1"/>
          </p:cNvSpPr>
          <p:nvPr/>
        </p:nvSpPr>
        <p:spPr bwMode="auto">
          <a:xfrm>
            <a:off x="5943600" y="2895600"/>
            <a:ext cx="1676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0" name="Rectangle 12"/>
          <p:cNvSpPr>
            <a:spLocks noChangeArrowheads="1"/>
          </p:cNvSpPr>
          <p:nvPr/>
        </p:nvSpPr>
        <p:spPr bwMode="auto">
          <a:xfrm>
            <a:off x="6324600" y="3505200"/>
            <a:ext cx="1066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1" name="Rectangle 13"/>
          <p:cNvSpPr>
            <a:spLocks noChangeArrowheads="1"/>
          </p:cNvSpPr>
          <p:nvPr/>
        </p:nvSpPr>
        <p:spPr bwMode="auto">
          <a:xfrm>
            <a:off x="6324600" y="3962400"/>
            <a:ext cx="10668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2" name="Rectangle 14"/>
          <p:cNvSpPr>
            <a:spLocks noChangeArrowheads="1"/>
          </p:cNvSpPr>
          <p:nvPr/>
        </p:nvSpPr>
        <p:spPr bwMode="auto">
          <a:xfrm>
            <a:off x="6248400" y="4419600"/>
            <a:ext cx="10668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3" name="Rectangle 15"/>
          <p:cNvSpPr>
            <a:spLocks noChangeArrowheads="1"/>
          </p:cNvSpPr>
          <p:nvPr/>
        </p:nvSpPr>
        <p:spPr bwMode="auto">
          <a:xfrm>
            <a:off x="6019800" y="5181600"/>
            <a:ext cx="1371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4" name="Rectangle 16"/>
          <p:cNvSpPr>
            <a:spLocks noChangeArrowheads="1"/>
          </p:cNvSpPr>
          <p:nvPr/>
        </p:nvSpPr>
        <p:spPr bwMode="auto">
          <a:xfrm>
            <a:off x="2362200" y="6248400"/>
            <a:ext cx="1371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5" name="Rectangle 17"/>
          <p:cNvSpPr>
            <a:spLocks noChangeArrowheads="1"/>
          </p:cNvSpPr>
          <p:nvPr/>
        </p:nvSpPr>
        <p:spPr bwMode="auto">
          <a:xfrm>
            <a:off x="304800" y="4724400"/>
            <a:ext cx="1371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4866" name="Rectangle 18"/>
          <p:cNvSpPr>
            <a:spLocks noChangeArrowheads="1"/>
          </p:cNvSpPr>
          <p:nvPr/>
        </p:nvSpPr>
        <p:spPr bwMode="auto">
          <a:xfrm>
            <a:off x="1143000" y="5181600"/>
            <a:ext cx="838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184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34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34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34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34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34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34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34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4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34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34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34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3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334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4" grpId="0" animBg="1"/>
      <p:bldP spid="334855" grpId="0" animBg="1"/>
      <p:bldP spid="334856" grpId="0" animBg="1"/>
      <p:bldP spid="334857" grpId="0" animBg="1"/>
      <p:bldP spid="334858" grpId="0" animBg="1"/>
      <p:bldP spid="334859" grpId="0" animBg="1"/>
      <p:bldP spid="334860" grpId="0" animBg="1"/>
      <p:bldP spid="334861" grpId="0" animBg="1"/>
      <p:bldP spid="334862" grpId="0" animBg="1"/>
      <p:bldP spid="334863" grpId="0" animBg="1"/>
      <p:bldP spid="334864" grpId="0" animBg="1"/>
      <p:bldP spid="334865" grpId="0" animBg="1"/>
      <p:bldP spid="334866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sp>
        <p:nvSpPr>
          <p:cNvPr id="97282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3358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65088"/>
            <a:ext cx="7620000" cy="692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35877" name="Rectangle 5"/>
          <p:cNvSpPr>
            <a:spLocks noChangeArrowheads="1"/>
          </p:cNvSpPr>
          <p:nvPr/>
        </p:nvSpPr>
        <p:spPr bwMode="auto">
          <a:xfrm>
            <a:off x="2971800" y="533400"/>
            <a:ext cx="914400" cy="609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78" name="Rectangle 6"/>
          <p:cNvSpPr>
            <a:spLocks noChangeArrowheads="1"/>
          </p:cNvSpPr>
          <p:nvPr/>
        </p:nvSpPr>
        <p:spPr bwMode="auto">
          <a:xfrm>
            <a:off x="2209800" y="1143000"/>
            <a:ext cx="685800" cy="53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79" name="Rectangle 7"/>
          <p:cNvSpPr>
            <a:spLocks noChangeArrowheads="1"/>
          </p:cNvSpPr>
          <p:nvPr/>
        </p:nvSpPr>
        <p:spPr bwMode="auto">
          <a:xfrm>
            <a:off x="1828800" y="2209800"/>
            <a:ext cx="838200" cy="381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0" name="Rectangle 8"/>
          <p:cNvSpPr>
            <a:spLocks noChangeArrowheads="1"/>
          </p:cNvSpPr>
          <p:nvPr/>
        </p:nvSpPr>
        <p:spPr bwMode="auto">
          <a:xfrm>
            <a:off x="1676400" y="3429000"/>
            <a:ext cx="838200" cy="381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1" name="Rectangle 9"/>
          <p:cNvSpPr>
            <a:spLocks noChangeArrowheads="1"/>
          </p:cNvSpPr>
          <p:nvPr/>
        </p:nvSpPr>
        <p:spPr bwMode="auto">
          <a:xfrm>
            <a:off x="2057400" y="4267200"/>
            <a:ext cx="6858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2" name="Rectangle 10"/>
          <p:cNvSpPr>
            <a:spLocks noChangeArrowheads="1"/>
          </p:cNvSpPr>
          <p:nvPr/>
        </p:nvSpPr>
        <p:spPr bwMode="auto">
          <a:xfrm>
            <a:off x="6705600" y="5334000"/>
            <a:ext cx="14478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3" name="Rectangle 11"/>
          <p:cNvSpPr>
            <a:spLocks noChangeArrowheads="1"/>
          </p:cNvSpPr>
          <p:nvPr/>
        </p:nvSpPr>
        <p:spPr bwMode="auto">
          <a:xfrm>
            <a:off x="7315200" y="3657600"/>
            <a:ext cx="10668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4" name="Rectangle 12"/>
          <p:cNvSpPr>
            <a:spLocks noChangeArrowheads="1"/>
          </p:cNvSpPr>
          <p:nvPr/>
        </p:nvSpPr>
        <p:spPr bwMode="auto">
          <a:xfrm>
            <a:off x="7239000" y="3124200"/>
            <a:ext cx="10668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5" name="Rectangle 13"/>
          <p:cNvSpPr>
            <a:spLocks noChangeArrowheads="1"/>
          </p:cNvSpPr>
          <p:nvPr/>
        </p:nvSpPr>
        <p:spPr bwMode="auto">
          <a:xfrm>
            <a:off x="6934200" y="2743200"/>
            <a:ext cx="14478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6" name="Rectangle 14"/>
          <p:cNvSpPr>
            <a:spLocks noChangeArrowheads="1"/>
          </p:cNvSpPr>
          <p:nvPr/>
        </p:nvSpPr>
        <p:spPr bwMode="auto">
          <a:xfrm>
            <a:off x="7086600" y="2286000"/>
            <a:ext cx="1600200" cy="381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7" name="Rectangle 15"/>
          <p:cNvSpPr>
            <a:spLocks noChangeArrowheads="1"/>
          </p:cNvSpPr>
          <p:nvPr/>
        </p:nvSpPr>
        <p:spPr bwMode="auto">
          <a:xfrm>
            <a:off x="6400800" y="1600200"/>
            <a:ext cx="1219200" cy="228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8" name="Rectangle 16"/>
          <p:cNvSpPr>
            <a:spLocks noChangeArrowheads="1"/>
          </p:cNvSpPr>
          <p:nvPr/>
        </p:nvSpPr>
        <p:spPr bwMode="auto">
          <a:xfrm>
            <a:off x="6096000" y="1371600"/>
            <a:ext cx="1600200" cy="228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89" name="Rectangle 17"/>
          <p:cNvSpPr>
            <a:spLocks noChangeArrowheads="1"/>
          </p:cNvSpPr>
          <p:nvPr/>
        </p:nvSpPr>
        <p:spPr bwMode="auto">
          <a:xfrm>
            <a:off x="5410200" y="990600"/>
            <a:ext cx="1600200" cy="381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5890" name="Rectangle 18"/>
          <p:cNvSpPr>
            <a:spLocks noChangeArrowheads="1"/>
          </p:cNvSpPr>
          <p:nvPr/>
        </p:nvSpPr>
        <p:spPr bwMode="auto">
          <a:xfrm>
            <a:off x="5105400" y="609600"/>
            <a:ext cx="19050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292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35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35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35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35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35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35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35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35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35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35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35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335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335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7" grpId="0" animBg="1"/>
      <p:bldP spid="335878" grpId="0" animBg="1"/>
      <p:bldP spid="335879" grpId="0" animBg="1"/>
      <p:bldP spid="335880" grpId="0" animBg="1"/>
      <p:bldP spid="335881" grpId="0" animBg="1"/>
      <p:bldP spid="335882" grpId="0" animBg="1"/>
      <p:bldP spid="335883" grpId="0" animBg="1"/>
      <p:bldP spid="335884" grpId="0" animBg="1"/>
      <p:bldP spid="335885" grpId="0" animBg="1"/>
      <p:bldP spid="335886" grpId="0" animBg="1"/>
      <p:bldP spid="335887" grpId="0" animBg="1"/>
      <p:bldP spid="335888" grpId="0" animBg="1"/>
      <p:bldP spid="335889" grpId="0" animBg="1"/>
      <p:bldP spid="335890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4708"/>
            <a:ext cx="2279650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4000" dirty="0" smtClean="0">
                <a:latin typeface="Tahoma" charset="0"/>
              </a:rPr>
              <a:t>Cell Venn Diagram</a:t>
            </a:r>
            <a:endParaRPr lang="en-US" sz="4000" dirty="0">
              <a:effectLst/>
              <a:latin typeface="Tahoma" charset="0"/>
            </a:endParaRPr>
          </a:p>
        </p:txBody>
      </p:sp>
      <p:sp>
        <p:nvSpPr>
          <p:cNvPr id="150530" name="Rectangle 3"/>
          <p:cNvSpPr>
            <a:spLocks noGrp="1" noChangeArrowheads="1"/>
          </p:cNvSpPr>
          <p:nvPr>
            <p:ph idx="1"/>
          </p:nvPr>
        </p:nvSpPr>
        <p:spPr>
          <a:xfrm>
            <a:off x="2424290" y="0"/>
            <a:ext cx="6719710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500" dirty="0" smtClean="0">
                <a:effectLst/>
                <a:latin typeface="Tahoma" charset="0"/>
              </a:rPr>
              <a:t>Use what you know about cells to fill out the Venn Diagram below</a:t>
            </a:r>
            <a:endParaRPr lang="en-US" sz="2500" dirty="0">
              <a:effectLst/>
              <a:latin typeface="Tahoma" charset="0"/>
            </a:endParaRPr>
          </a:p>
        </p:txBody>
      </p:sp>
      <p:sp>
        <p:nvSpPr>
          <p:cNvPr id="254980" name="Oval 4"/>
          <p:cNvSpPr>
            <a:spLocks noChangeArrowheads="1"/>
          </p:cNvSpPr>
          <p:nvPr/>
        </p:nvSpPr>
        <p:spPr bwMode="auto">
          <a:xfrm>
            <a:off x="0" y="1828800"/>
            <a:ext cx="4343400" cy="4267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4981" name="Oval 5"/>
          <p:cNvSpPr>
            <a:spLocks noChangeArrowheads="1"/>
          </p:cNvSpPr>
          <p:nvPr/>
        </p:nvSpPr>
        <p:spPr bwMode="auto">
          <a:xfrm>
            <a:off x="2286000" y="914400"/>
            <a:ext cx="6858000" cy="5943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4982" name="Oval 6"/>
          <p:cNvSpPr>
            <a:spLocks noChangeArrowheads="1"/>
          </p:cNvSpPr>
          <p:nvPr/>
        </p:nvSpPr>
        <p:spPr bwMode="auto">
          <a:xfrm>
            <a:off x="5483360" y="3431328"/>
            <a:ext cx="3124200" cy="29718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4984" name="Oval 8"/>
          <p:cNvSpPr>
            <a:spLocks noChangeArrowheads="1"/>
          </p:cNvSpPr>
          <p:nvPr/>
        </p:nvSpPr>
        <p:spPr bwMode="auto">
          <a:xfrm>
            <a:off x="4191000" y="3810000"/>
            <a:ext cx="3352800" cy="3048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1417245" y="1894382"/>
            <a:ext cx="144162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cs typeface="+mn-cs"/>
              </a:rPr>
              <a:t>Prokaryotic</a:t>
            </a:r>
          </a:p>
          <a:p>
            <a:pPr>
              <a:defRPr/>
            </a:pPr>
            <a:r>
              <a:rPr lang="en-US" dirty="0" smtClean="0"/>
              <a:t>Cells</a:t>
            </a:r>
            <a:endParaRPr lang="en-US" dirty="0">
              <a:cs typeface="+mn-cs"/>
            </a:endParaRP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4953000" y="949008"/>
            <a:ext cx="13408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cs typeface="+mn-cs"/>
              </a:rPr>
              <a:t>Eukaryotic</a:t>
            </a:r>
          </a:p>
          <a:p>
            <a:pPr>
              <a:defRPr/>
            </a:pPr>
            <a:r>
              <a:rPr lang="en-US" dirty="0" smtClean="0"/>
              <a:t>Cells</a:t>
            </a:r>
            <a:endParaRPr lang="en-US" dirty="0">
              <a:cs typeface="+mn-cs"/>
            </a:endParaRPr>
          </a:p>
        </p:txBody>
      </p:sp>
      <p:sp>
        <p:nvSpPr>
          <p:cNvPr id="254987" name="Text Box 11"/>
          <p:cNvSpPr txBox="1">
            <a:spLocks noChangeArrowheads="1"/>
          </p:cNvSpPr>
          <p:nvPr/>
        </p:nvSpPr>
        <p:spPr bwMode="auto">
          <a:xfrm>
            <a:off x="4810572" y="3957615"/>
            <a:ext cx="9444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cs typeface="+mn-cs"/>
              </a:rPr>
              <a:t>Animal</a:t>
            </a:r>
          </a:p>
          <a:p>
            <a:pPr>
              <a:defRPr/>
            </a:pPr>
            <a:r>
              <a:rPr lang="en-US" dirty="0" smtClean="0"/>
              <a:t>Cells</a:t>
            </a:r>
            <a:endParaRPr lang="en-US" dirty="0">
              <a:cs typeface="+mn-cs"/>
            </a:endParaRPr>
          </a:p>
        </p:txBody>
      </p:sp>
      <p:sp>
        <p:nvSpPr>
          <p:cNvPr id="254988" name="Text Box 12"/>
          <p:cNvSpPr txBox="1">
            <a:spLocks noChangeArrowheads="1"/>
          </p:cNvSpPr>
          <p:nvPr/>
        </p:nvSpPr>
        <p:spPr bwMode="auto">
          <a:xfrm>
            <a:off x="6552440" y="3408980"/>
            <a:ext cx="7571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cs typeface="+mn-cs"/>
              </a:rPr>
              <a:t>Plant</a:t>
            </a:r>
          </a:p>
          <a:p>
            <a:pPr>
              <a:defRPr/>
            </a:pPr>
            <a:r>
              <a:rPr lang="en-US" dirty="0" smtClean="0"/>
              <a:t>Cells</a:t>
            </a: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256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090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Tahoma" charset="0"/>
              </a:rPr>
              <a:t>Eukaryotic vs. Prokaryotic Cells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2150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9283"/>
            <a:ext cx="9124760" cy="584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40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5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graphicFrame>
        <p:nvGraphicFramePr>
          <p:cNvPr id="146434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899827"/>
              </p:ext>
            </p:extLst>
          </p:nvPr>
        </p:nvGraphicFramePr>
        <p:xfrm>
          <a:off x="0" y="-22225"/>
          <a:ext cx="9136063" cy="693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Acrobat Document" r:id="rId4" imgW="8813800" imgH="6692900" progId="AcroExch.Document.7">
                  <p:embed/>
                </p:oleObj>
              </mc:Choice>
              <mc:Fallback>
                <p:oleObj name="Acrobat Document" r:id="rId4" imgW="8813800" imgH="669290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2225"/>
                        <a:ext cx="9136063" cy="693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3078464" y="1417638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115424" y="1704746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94664" y="2126562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12384" y="2471402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30104" y="2796998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09344" y="3084106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107824" y="3390458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087064" y="3716054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85544" y="4003162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084024" y="4309514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82504" y="4673598"/>
            <a:ext cx="5560476" cy="2758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47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1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54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Tahoma" charset="0"/>
              </a:rPr>
              <a:t>Cell Organelle Review</a:t>
            </a:r>
          </a:p>
        </p:txBody>
      </p:sp>
      <p:sp>
        <p:nvSpPr>
          <p:cNvPr id="98306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44356"/>
            <a:ext cx="8077200" cy="599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676400" y="1352356"/>
            <a:ext cx="1066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2438400" y="1047556"/>
            <a:ext cx="1219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419600" y="818956"/>
            <a:ext cx="1219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609600" y="2647756"/>
            <a:ext cx="1066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381000" y="3790756"/>
            <a:ext cx="1066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457200" y="4171756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2362200" y="6381556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6629400" y="5848156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7696200" y="4247956"/>
            <a:ext cx="8382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762000" y="5238556"/>
            <a:ext cx="10668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0" name="Rectangle 16"/>
          <p:cNvSpPr>
            <a:spLocks noChangeArrowheads="1"/>
          </p:cNvSpPr>
          <p:nvPr/>
        </p:nvSpPr>
        <p:spPr bwMode="auto">
          <a:xfrm>
            <a:off x="7162800" y="2419156"/>
            <a:ext cx="1066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7620000" y="3333556"/>
            <a:ext cx="8382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7543800" y="2800156"/>
            <a:ext cx="8382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1600200" y="5924356"/>
            <a:ext cx="6858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5715000" y="6457756"/>
            <a:ext cx="10668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5" name="Rectangle 21"/>
          <p:cNvSpPr>
            <a:spLocks noChangeArrowheads="1"/>
          </p:cNvSpPr>
          <p:nvPr/>
        </p:nvSpPr>
        <p:spPr bwMode="auto">
          <a:xfrm>
            <a:off x="7467600" y="5162356"/>
            <a:ext cx="914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6" name="Rectangle 22"/>
          <p:cNvSpPr>
            <a:spLocks noChangeArrowheads="1"/>
          </p:cNvSpPr>
          <p:nvPr/>
        </p:nvSpPr>
        <p:spPr bwMode="auto">
          <a:xfrm>
            <a:off x="7620000" y="3866956"/>
            <a:ext cx="10668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  <p:sp>
        <p:nvSpPr>
          <p:cNvPr id="47127" name="Rectangle 23"/>
          <p:cNvSpPr>
            <a:spLocks noChangeArrowheads="1"/>
          </p:cNvSpPr>
          <p:nvPr/>
        </p:nvSpPr>
        <p:spPr bwMode="auto">
          <a:xfrm>
            <a:off x="6629400" y="1352356"/>
            <a:ext cx="1066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b="1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299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1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6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1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6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1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6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1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6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1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6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1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6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  <p:bldP spid="47111" grpId="0" animBg="1"/>
      <p:bldP spid="47111" grpId="1" animBg="1"/>
      <p:bldP spid="47112" grpId="0" animBg="1"/>
      <p:bldP spid="47113" grpId="0" animBg="1"/>
      <p:bldP spid="47114" grpId="0" animBg="1"/>
      <p:bldP spid="47115" grpId="0" animBg="1"/>
      <p:bldP spid="47116" grpId="0" animBg="1"/>
      <p:bldP spid="47117" grpId="0" animBg="1"/>
      <p:bldP spid="47118" grpId="0" animBg="1"/>
      <p:bldP spid="47119" grpId="0" animBg="1"/>
      <p:bldP spid="47120" grpId="0" animBg="1"/>
      <p:bldP spid="47121" grpId="0" animBg="1"/>
      <p:bldP spid="47122" grpId="0" animBg="1"/>
      <p:bldP spid="47123" grpId="0" animBg="1"/>
      <p:bldP spid="47124" grpId="0" animBg="1"/>
      <p:bldP spid="47125" grpId="0" animBg="1"/>
      <p:bldP spid="47126" grpId="0" animBg="1"/>
      <p:bldP spid="47127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5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graphicFrame>
        <p:nvGraphicFramePr>
          <p:cNvPr id="14643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175" y="-79375"/>
          <a:ext cx="9136063" cy="693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0" name="Acrobat Document" r:id="rId4" imgW="8813800" imgH="6692900" progId="AcroExch.Document.7">
                  <p:embed/>
                </p:oleObj>
              </mc:Choice>
              <mc:Fallback>
                <p:oleObj name="Acrobat Document" r:id="rId4" imgW="8813800" imgH="669290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" y="-79375"/>
                        <a:ext cx="9136063" cy="693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559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Inner </a:t>
            </a:r>
            <a:r>
              <a:rPr lang="en-US" dirty="0"/>
              <a:t>life of the cell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Imam </a:t>
            </a:r>
            <a:r>
              <a:rPr lang="en-US" b="1" dirty="0"/>
              <a:t>Ali - The Inner Life of Cell - [Animation] </a:t>
            </a:r>
          </a:p>
          <a:p>
            <a:pPr>
              <a:defRPr/>
            </a:pPr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P1UaTkI6k6s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b="1" dirty="0"/>
              <a:t>Inner Life Of A Cell - Full Version </a:t>
            </a:r>
            <a:r>
              <a:rPr lang="en-US" b="1" dirty="0" smtClean="0"/>
              <a:t> (not narrated)</a:t>
            </a:r>
            <a:endParaRPr lang="en-US" b="1" dirty="0"/>
          </a:p>
          <a:p>
            <a:pPr>
              <a:defRPr/>
            </a:pPr>
            <a:r>
              <a:rPr lang="en-US" dirty="0">
                <a:hlinkClick r:id="rId3"/>
              </a:rPr>
              <a:t>http://www.youtube.com/watch?v=</a:t>
            </a:r>
            <a:r>
              <a:rPr lang="en-US" dirty="0" smtClean="0">
                <a:hlinkClick r:id="rId3"/>
              </a:rPr>
              <a:t>B_zD3NxSsD8</a:t>
            </a: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503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3190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>
                <a:latin typeface="Calibri" charset="0"/>
              </a:rPr>
              <a:t>Cell Structure / Function:</a:t>
            </a:r>
          </a:p>
        </p:txBody>
      </p:sp>
      <p:sp>
        <p:nvSpPr>
          <p:cNvPr id="93191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u="sng">
                <a:latin typeface="Calibri" charset="0"/>
              </a:rPr>
              <a:t>Describe</a:t>
            </a:r>
            <a:r>
              <a:rPr lang="en-US" sz="3200">
                <a:latin typeface="Calibri" charset="0"/>
              </a:rPr>
              <a:t>:</a:t>
            </a:r>
          </a:p>
          <a:p>
            <a:pPr eaLnBrk="1" hangingPunct="1"/>
            <a:r>
              <a:rPr lang="en-US" sz="1800">
                <a:latin typeface="Calibri" charset="0"/>
              </a:rPr>
              <a:t>Eukaryotic – 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Prokaryotic – </a:t>
            </a:r>
          </a:p>
          <a:p>
            <a:pPr eaLnBrk="1" hangingPunct="1"/>
            <a:r>
              <a:rPr lang="en-US" sz="1800">
                <a:latin typeface="Calibri" charset="0"/>
              </a:rPr>
              <a:t> 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3200" u="sng" dirty="0">
                <a:latin typeface="Calibri" pitchFamily="34" charset="0"/>
                <a:ea typeface="+mn-ea"/>
                <a:cs typeface="+mn-cs"/>
              </a:rPr>
              <a:t>Levels of Organization: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 Organism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O_____________________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O_____________________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T_____________________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C_____________________</a:t>
            </a:r>
          </a:p>
          <a:p>
            <a:pPr marL="342900" indent="-342900" eaLnBrk="1" hangingPunct="1"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93193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u="sng">
                <a:latin typeface="Calibri" charset="0"/>
              </a:rPr>
              <a:t>Compare / Contrast:</a:t>
            </a:r>
            <a:endParaRPr lang="en-US">
              <a:latin typeface="Calibri" charset="0"/>
            </a:endParaRPr>
          </a:p>
          <a:p>
            <a:pPr eaLnBrk="1" hangingPunct="1"/>
            <a:r>
              <a:rPr lang="en-US" sz="2800">
                <a:latin typeface="Calibri" charset="0"/>
              </a:rPr>
              <a:t>Animal Cell –</a:t>
            </a:r>
          </a:p>
          <a:p>
            <a:pPr eaLnBrk="1" hangingPunct="1"/>
            <a:endParaRPr lang="en-US" sz="2800">
              <a:latin typeface="Calibri" charset="0"/>
            </a:endParaRPr>
          </a:p>
          <a:p>
            <a:pPr eaLnBrk="1" hangingPunct="1"/>
            <a:endParaRPr lang="en-US" sz="2800">
              <a:latin typeface="Calibri" charset="0"/>
            </a:endParaRPr>
          </a:p>
          <a:p>
            <a:pPr eaLnBrk="1" hangingPunct="1"/>
            <a:r>
              <a:rPr lang="en-US" sz="2800">
                <a:latin typeface="Calibri" charset="0"/>
              </a:rPr>
              <a:t>Plant Cell -</a:t>
            </a:r>
          </a:p>
        </p:txBody>
      </p:sp>
      <p:sp>
        <p:nvSpPr>
          <p:cNvPr id="93194" name="TextBox 12"/>
          <p:cNvSpPr txBox="1">
            <a:spLocks noChangeArrowheads="1"/>
          </p:cNvSpPr>
          <p:nvPr/>
        </p:nvSpPr>
        <p:spPr bwMode="auto">
          <a:xfrm>
            <a:off x="4572000" y="3429000"/>
            <a:ext cx="4419600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</a:t>
            </a:r>
            <a:r>
              <a:rPr lang="en-US" u="sng">
                <a:latin typeface="Calibri" charset="0"/>
              </a:rPr>
              <a:t>Describe each on back:</a:t>
            </a:r>
            <a:r>
              <a:rPr lang="en-US">
                <a:latin typeface="Calibri" charset="0"/>
              </a:rPr>
              <a:t> </a:t>
            </a:r>
            <a:r>
              <a:rPr lang="en-US" u="sng">
                <a:latin typeface="Calibri" charset="0"/>
              </a:rPr>
              <a:t> 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Nucleus			Ribosome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Endoplasmic Reticulum 		Nucleolus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Golgi Apparatus		Vacuole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Lysosome			Cell Membrane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Mitochondria		Cilia / Flagella </a:t>
            </a:r>
          </a:p>
          <a:p>
            <a:pPr eaLnBrk="1" hangingPunct="1"/>
            <a:endParaRPr lang="en-US" u="sng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11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ffectLst/>
              <a:latin typeface="Tahoma" charset="0"/>
            </a:endParaRPr>
          </a:p>
        </p:txBody>
      </p:sp>
      <p:sp>
        <p:nvSpPr>
          <p:cNvPr id="148482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/>
          <a:p>
            <a:pPr lvl="1"/>
            <a:r>
              <a:rPr lang="en-US" sz="10000" dirty="0">
                <a:latin typeface="Tahoma" charset="0"/>
              </a:rPr>
              <a:t>The End</a:t>
            </a:r>
            <a:endParaRPr lang="en-US" sz="10000" dirty="0"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055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1/6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Review</a:t>
            </a:r>
            <a:r>
              <a:rPr lang="en-US" dirty="0" smtClean="0"/>
              <a:t>:  Which is more complex, prokaryotic or eukaryotic?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Get out your cell chapter note packet</a:t>
            </a:r>
          </a:p>
          <a:p>
            <a:pPr lvl="1"/>
            <a:r>
              <a:rPr lang="en-US" dirty="0" smtClean="0"/>
              <a:t>Review chapter</a:t>
            </a:r>
          </a:p>
          <a:p>
            <a:pPr lvl="1"/>
            <a:r>
              <a:rPr lang="en-US" dirty="0" smtClean="0"/>
              <a:t>Discuss lab for tomorrow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227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“e” and Thread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82722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 the first 20 minutes of the period you need to get the laptop that you used before break</a:t>
            </a:r>
          </a:p>
          <a:p>
            <a:r>
              <a:rPr lang="en-US" dirty="0" smtClean="0"/>
              <a:t>Open the Microsoft word document with you pictures</a:t>
            </a:r>
          </a:p>
          <a:p>
            <a:r>
              <a:rPr lang="en-US" dirty="0" smtClean="0"/>
              <a:t>Make sure that EACH picture is labeled (what it is and what magnification)</a:t>
            </a:r>
          </a:p>
          <a:p>
            <a:r>
              <a:rPr lang="en-US" dirty="0" smtClean="0"/>
              <a:t>Add a text box with your group’s names</a:t>
            </a:r>
          </a:p>
          <a:p>
            <a:r>
              <a:rPr lang="en-US" dirty="0" smtClean="0"/>
              <a:t>Turn it in.  </a:t>
            </a:r>
          </a:p>
          <a:p>
            <a:r>
              <a:rPr lang="en-US" dirty="0" smtClean="0"/>
              <a:t>Then complete the 10 chapter review questions</a:t>
            </a:r>
          </a:p>
          <a:p>
            <a:r>
              <a:rPr lang="en-US" dirty="0" smtClean="0"/>
              <a:t>Both are due before the period </a:t>
            </a:r>
            <a:r>
              <a:rPr lang="en-US" smtClean="0"/>
              <a:t>is over.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624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1/8       9th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organelle makes energy (ATP) for the cell?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Make-up work (work from Monday)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Book Assignment </a:t>
            </a:r>
            <a:r>
              <a:rPr lang="en-US" dirty="0" smtClean="0">
                <a:sym typeface="Wingdings"/>
              </a:rPr>
              <a:t> page 173 #1-6, #8-9</a:t>
            </a: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QUIZ FRIDAY!  Start studying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Elodea / Cheek cell lab – Tomorrow and Monday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585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9751"/>
          </a:xfrm>
        </p:spPr>
        <p:txBody>
          <a:bodyPr/>
          <a:lstStyle/>
          <a:p>
            <a:r>
              <a:rPr lang="en-US" dirty="0" smtClean="0"/>
              <a:t>Cell Organelles Info – Read!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15800"/>
            <a:ext cx="8915400" cy="6242200"/>
          </a:xfrm>
        </p:spPr>
        <p:txBody>
          <a:bodyPr>
            <a:noAutofit/>
          </a:bodyPr>
          <a:lstStyle/>
          <a:p>
            <a:r>
              <a:rPr lang="en-US" sz="2700" dirty="0" smtClean="0"/>
              <a:t>Page 10 of the notes</a:t>
            </a:r>
          </a:p>
          <a:p>
            <a:r>
              <a:rPr lang="en-US" sz="2700" dirty="0" smtClean="0"/>
              <a:t>Get your book</a:t>
            </a:r>
          </a:p>
          <a:p>
            <a:pPr lvl="1"/>
            <a:r>
              <a:rPr lang="en-US" sz="2500" dirty="0" smtClean="0"/>
              <a:t>Starting on page 196 thru 205</a:t>
            </a:r>
          </a:p>
          <a:p>
            <a:r>
              <a:rPr lang="en-US" sz="2700" dirty="0" smtClean="0"/>
              <a:t>Read about the organelles / structures and answer the questions</a:t>
            </a:r>
          </a:p>
          <a:p>
            <a:r>
              <a:rPr lang="en-US" sz="2700" dirty="0" smtClean="0"/>
              <a:t>It would be best to use pencil so you can make changes --- we will go over these</a:t>
            </a:r>
          </a:p>
          <a:p>
            <a:r>
              <a:rPr lang="en-US" sz="2700" dirty="0" smtClean="0"/>
              <a:t>You will be assigned two or three at a time and then we will go over them.</a:t>
            </a:r>
          </a:p>
          <a:p>
            <a:r>
              <a:rPr lang="en-US" sz="2700" dirty="0" smtClean="0"/>
              <a:t>You need to complete #1-3 to start.</a:t>
            </a:r>
          </a:p>
        </p:txBody>
      </p:sp>
    </p:spTree>
    <p:extLst>
      <p:ext uri="{BB962C8B-B14F-4D97-AF65-F5344CB8AC3E}">
        <p14:creationId xmlns:p14="http://schemas.microsoft.com/office/powerpoint/2010/main" val="4258766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50832"/>
          </a:xfrm>
        </p:spPr>
        <p:txBody>
          <a:bodyPr/>
          <a:lstStyle/>
          <a:p>
            <a:r>
              <a:rPr lang="en-US" dirty="0" smtClean="0"/>
              <a:t>Chapter Review Assignment</a:t>
            </a:r>
            <a:br>
              <a:rPr lang="en-US" dirty="0" smtClean="0"/>
            </a:br>
            <a:r>
              <a:rPr lang="en-US" sz="2500" dirty="0" smtClean="0"/>
              <a:t>starts on page 9 of your cell notes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2299"/>
            <a:ext cx="8946786" cy="5565701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separates the cell from the outside environment.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Which type of cells have a cell wall?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is the function of the nucleus of a cell?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is the function of a chloroplast?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is the function of a mitochondria?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does selectively permeable</a:t>
            </a:r>
            <a:r>
              <a:rPr lang="en-US" dirty="0"/>
              <a:t> </a:t>
            </a:r>
            <a:r>
              <a:rPr lang="en-US" dirty="0" smtClean="0"/>
              <a:t>mean?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does a vacuole do?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is the function of a vesicle?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is the function of the cytoskeleton?</a:t>
            </a:r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r>
              <a:rPr lang="en-US" dirty="0" smtClean="0"/>
              <a:t>What do ribosomes build?</a:t>
            </a:r>
          </a:p>
          <a:p>
            <a:pPr marL="0" indent="0">
              <a:buClr>
                <a:srgbClr val="FF6600"/>
              </a:buClr>
              <a:buNone/>
            </a:pPr>
            <a:endParaRPr lang="en-US" dirty="0" smtClean="0"/>
          </a:p>
          <a:p>
            <a:pPr marL="457200" indent="-457200">
              <a:buClr>
                <a:srgbClr val="FF6600"/>
              </a:buClr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787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1/10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Quiz!</a:t>
            </a:r>
          </a:p>
          <a:p>
            <a:endParaRPr lang="en-US" dirty="0"/>
          </a:p>
          <a:p>
            <a:r>
              <a:rPr lang="en-US" dirty="0" smtClean="0"/>
              <a:t>Look </a:t>
            </a:r>
            <a:r>
              <a:rPr lang="en-US" smtClean="0"/>
              <a:t>over your notes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739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1/13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1/13 ATB </a:t>
            </a:r>
            <a:r>
              <a:rPr lang="en-US" dirty="0" smtClean="0">
                <a:sym typeface="Wingdings"/>
              </a:rPr>
              <a:t>  What do ribosomes produce?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QUIZ on cell chapter</a:t>
            </a:r>
          </a:p>
          <a:p>
            <a:pPr lvl="1"/>
            <a:r>
              <a:rPr lang="en-US" dirty="0" smtClean="0">
                <a:sym typeface="Wingdings"/>
              </a:rPr>
              <a:t>Finish elodea microscope pictures in MS word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on the chapter is Friday</a:t>
            </a:r>
          </a:p>
          <a:p>
            <a:pPr lvl="1"/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Finish cheek cell lab tomorrow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07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</a:t>
            </a:r>
          </a:p>
          <a:p>
            <a:endParaRPr lang="en-US" dirty="0" smtClean="0"/>
          </a:p>
          <a:p>
            <a:r>
              <a:rPr lang="en-US" dirty="0" smtClean="0"/>
              <a:t>Turn study guide in</a:t>
            </a:r>
          </a:p>
          <a:p>
            <a:endParaRPr lang="en-US" dirty="0"/>
          </a:p>
          <a:p>
            <a:r>
              <a:rPr lang="en-US" dirty="0" smtClean="0"/>
              <a:t>Start on #151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371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2-12 at 10.45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81696"/>
            <a:ext cx="8966027" cy="427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93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604444"/>
          </a:xfrm>
        </p:spPr>
        <p:txBody>
          <a:bodyPr/>
          <a:lstStyle/>
          <a:p>
            <a:r>
              <a:rPr lang="en-US" dirty="0" smtClean="0"/>
              <a:t>On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150" y="712020"/>
            <a:ext cx="8042276" cy="4343400"/>
          </a:xfrm>
        </p:spPr>
        <p:txBody>
          <a:bodyPr/>
          <a:lstStyle/>
          <a:p>
            <a:r>
              <a:rPr lang="en-US" dirty="0" smtClean="0"/>
              <a:t>Nerve Cells			Skin Cells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8915"/>
            <a:ext cx="4695154" cy="37091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960" y="1854552"/>
            <a:ext cx="4756420" cy="35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0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35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95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952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0"/>
            <a:ext cx="4876800" cy="6705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r>
              <a:rPr lang="en-US" sz="2000" u="sng" dirty="0">
                <a:effectLst/>
                <a:latin typeface="Tahoma" charset="0"/>
              </a:rPr>
              <a:t>Membrane Proteins:</a:t>
            </a:r>
          </a:p>
          <a:p>
            <a:r>
              <a:rPr lang="en-US" sz="2000" u="sng" dirty="0">
                <a:effectLst/>
                <a:latin typeface="Tahoma" charset="0"/>
              </a:rPr>
              <a:t>Integral proteins</a:t>
            </a:r>
            <a:r>
              <a:rPr lang="en-US" sz="2000" dirty="0">
                <a:effectLst/>
                <a:latin typeface="Tahoma" charset="0"/>
              </a:rPr>
              <a:t> – </a:t>
            </a:r>
          </a:p>
          <a:p>
            <a:pPr lvl="1"/>
            <a:r>
              <a:rPr lang="en-US" sz="2000" dirty="0">
                <a:effectLst/>
                <a:latin typeface="Tahoma" charset="0"/>
              </a:rPr>
              <a:t>Proteins in the plasma membrane that are embedded or pass all the way through the membrane</a:t>
            </a:r>
          </a:p>
          <a:p>
            <a:pPr lvl="1"/>
            <a:r>
              <a:rPr lang="en-US" sz="2000" dirty="0">
                <a:effectLst/>
                <a:latin typeface="Tahoma" charset="0"/>
              </a:rPr>
              <a:t>Have carbohydrate attached to act as marker or label</a:t>
            </a:r>
          </a:p>
          <a:p>
            <a:pPr lvl="1"/>
            <a:r>
              <a:rPr lang="en-US" sz="2000" dirty="0">
                <a:effectLst/>
                <a:latin typeface="Tahoma" charset="0"/>
              </a:rPr>
              <a:t>Function:</a:t>
            </a:r>
          </a:p>
          <a:p>
            <a:pPr lvl="2"/>
            <a:r>
              <a:rPr lang="en-US" dirty="0">
                <a:effectLst/>
                <a:latin typeface="Tahoma" charset="0"/>
              </a:rPr>
              <a:t>Communication</a:t>
            </a:r>
          </a:p>
          <a:p>
            <a:pPr lvl="2"/>
            <a:r>
              <a:rPr lang="en-US" dirty="0">
                <a:effectLst/>
                <a:latin typeface="Tahoma" charset="0"/>
              </a:rPr>
              <a:t>Transporting materials into cell</a:t>
            </a:r>
          </a:p>
          <a:p>
            <a:r>
              <a:rPr lang="en-US" sz="2000" u="sng" dirty="0">
                <a:effectLst/>
                <a:latin typeface="Tahoma" charset="0"/>
              </a:rPr>
              <a:t>Peripheral proteins</a:t>
            </a:r>
            <a:r>
              <a:rPr lang="en-US" sz="2000" dirty="0">
                <a:effectLst/>
                <a:latin typeface="Tahoma" charset="0"/>
              </a:rPr>
              <a:t> </a:t>
            </a:r>
            <a:r>
              <a:rPr lang="en-US" sz="2000" dirty="0" smtClean="0">
                <a:effectLst/>
                <a:latin typeface="Tahoma" charset="0"/>
              </a:rPr>
              <a:t>– </a:t>
            </a:r>
          </a:p>
          <a:p>
            <a:r>
              <a:rPr lang="en-US" sz="2000" dirty="0" smtClean="0">
                <a:effectLst/>
                <a:latin typeface="Tahoma" charset="0"/>
              </a:rPr>
              <a:t>proteins </a:t>
            </a:r>
            <a:r>
              <a:rPr lang="en-US" sz="2000" dirty="0">
                <a:effectLst/>
                <a:latin typeface="Tahoma" charset="0"/>
              </a:rPr>
              <a:t>found only on one side of the </a:t>
            </a:r>
            <a:r>
              <a:rPr lang="en-US" sz="2000" dirty="0" smtClean="0">
                <a:effectLst/>
                <a:latin typeface="Tahoma" charset="0"/>
              </a:rPr>
              <a:t>membrane</a:t>
            </a:r>
          </a:p>
          <a:p>
            <a:pPr eaLnBrk="1" hangingPunct="1">
              <a:defRPr/>
            </a:pPr>
            <a:r>
              <a:rPr lang="en-US" sz="2000" dirty="0">
                <a:latin typeface="Tahoma" charset="0"/>
              </a:rPr>
              <a:t>Membrane contain lipids called sterols (cholesterol) </a:t>
            </a:r>
          </a:p>
          <a:p>
            <a:pPr lvl="1" eaLnBrk="1" hangingPunct="1">
              <a:defRPr/>
            </a:pPr>
            <a:r>
              <a:rPr lang="en-US" sz="2000" dirty="0">
                <a:latin typeface="Tahoma" charset="0"/>
              </a:rPr>
              <a:t>help make membrane more firm and prevent freezing at lower temperatures</a:t>
            </a:r>
          </a:p>
          <a:p>
            <a:endParaRPr lang="en-US" dirty="0">
              <a:effectLst/>
              <a:latin typeface="Tahoma" charset="0"/>
            </a:endParaRPr>
          </a:p>
          <a:p>
            <a:endParaRPr lang="en-US" dirty="0">
              <a:effectLst/>
              <a:latin typeface="Tahoma" charset="0"/>
            </a:endParaRPr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3810000" cy="2068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43200"/>
            <a:ext cx="4343400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16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52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12344"/>
          </a:xfrm>
        </p:spPr>
        <p:txBody>
          <a:bodyPr/>
          <a:lstStyle/>
          <a:p>
            <a:r>
              <a:rPr lang="en-US" dirty="0" smtClean="0"/>
              <a:t>11/14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3113"/>
            <a:ext cx="9144000" cy="534976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do plants and animal cells have in common?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b="1" dirty="0" smtClean="0"/>
              <a:t>Turn in your cheek cell / elodea lab questions</a:t>
            </a:r>
          </a:p>
          <a:p>
            <a:pPr lvl="2"/>
            <a:r>
              <a:rPr lang="en-US" b="1" dirty="0" smtClean="0"/>
              <a:t>Not done?  Immediately start working on them!!!</a:t>
            </a:r>
          </a:p>
          <a:p>
            <a:pPr marL="349250" lvl="1" indent="0">
              <a:buNone/>
            </a:pPr>
            <a:endParaRPr lang="en-US" dirty="0"/>
          </a:p>
          <a:p>
            <a:pPr lvl="1"/>
            <a:r>
              <a:rPr lang="en-US" dirty="0" smtClean="0"/>
              <a:t>Compete page 15 in your notes</a:t>
            </a:r>
          </a:p>
          <a:p>
            <a:pPr marL="34925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Label pages 8 and 9 in your notes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Go over the function of the cell organelles (pages 10-14)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Quiz on pages 1-9 on Monday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on this chapter </a:t>
            </a:r>
            <a:r>
              <a:rPr lang="en-US" dirty="0" smtClean="0">
                <a:sym typeface="Wingdings"/>
              </a:rPr>
              <a:t> Thursday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74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Tahoma" charset="0"/>
              </a:rPr>
              <a:t>Plant Cell</a:t>
            </a:r>
          </a:p>
        </p:txBody>
      </p:sp>
      <p:sp>
        <p:nvSpPr>
          <p:cNvPr id="100354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76313"/>
            <a:ext cx="7010400" cy="5881687"/>
          </a:xfrm>
          <a:prstGeom prst="rect">
            <a:avLst/>
          </a:prstGeom>
          <a:solidFill>
            <a:srgbClr val="00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752600" y="1600200"/>
            <a:ext cx="9144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828800" y="2286000"/>
            <a:ext cx="990600" cy="5334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1828800" y="2895600"/>
            <a:ext cx="9144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1752600" y="3581400"/>
            <a:ext cx="9144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1600200" y="4114800"/>
            <a:ext cx="10668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1676400" y="4724400"/>
            <a:ext cx="990600" cy="5334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1524000" y="5562600"/>
            <a:ext cx="1143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1524000" y="6324600"/>
            <a:ext cx="1524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6400800" y="6172200"/>
            <a:ext cx="1524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6858000" y="5410200"/>
            <a:ext cx="1524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3" name="Rectangle 15"/>
          <p:cNvSpPr>
            <a:spLocks noChangeArrowheads="1"/>
          </p:cNvSpPr>
          <p:nvPr/>
        </p:nvSpPr>
        <p:spPr bwMode="auto">
          <a:xfrm>
            <a:off x="6934200" y="4343400"/>
            <a:ext cx="12954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4" name="Rectangle 16"/>
          <p:cNvSpPr>
            <a:spLocks noChangeArrowheads="1"/>
          </p:cNvSpPr>
          <p:nvPr/>
        </p:nvSpPr>
        <p:spPr bwMode="auto">
          <a:xfrm>
            <a:off x="7010400" y="3657600"/>
            <a:ext cx="1143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5" name="Rectangle 17"/>
          <p:cNvSpPr>
            <a:spLocks noChangeArrowheads="1"/>
          </p:cNvSpPr>
          <p:nvPr/>
        </p:nvSpPr>
        <p:spPr bwMode="auto">
          <a:xfrm>
            <a:off x="7010400" y="3124200"/>
            <a:ext cx="1524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7010400" y="2286000"/>
            <a:ext cx="15240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6934200" y="1524000"/>
            <a:ext cx="1295400" cy="3810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218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  <p:bldP spid="48134" grpId="0" animBg="1"/>
      <p:bldP spid="48135" grpId="0" animBg="1"/>
      <p:bldP spid="48136" grpId="0" animBg="1"/>
      <p:bldP spid="48137" grpId="0" animBg="1"/>
      <p:bldP spid="48138" grpId="0" animBg="1"/>
      <p:bldP spid="48139" grpId="0" animBg="1"/>
      <p:bldP spid="48140" grpId="0" animBg="1"/>
      <p:bldP spid="48141" grpId="0" animBg="1"/>
      <p:bldP spid="48142" grpId="0" animBg="1"/>
      <p:bldP spid="48143" grpId="0" animBg="1"/>
      <p:bldP spid="48144" grpId="0" animBg="1"/>
      <p:bldP spid="48147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64409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Tahoma" charset="0"/>
              </a:rPr>
              <a:t>Group Test Directions:</a:t>
            </a:r>
          </a:p>
        </p:txBody>
      </p:sp>
      <p:sp>
        <p:nvSpPr>
          <p:cNvPr id="151554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Tahoma" charset="0"/>
              </a:rPr>
              <a:t>You will discuss the questions with your group, then answer them.</a:t>
            </a:r>
          </a:p>
          <a:p>
            <a:r>
              <a:rPr lang="en-US">
                <a:effectLst/>
                <a:latin typeface="Tahoma" charset="0"/>
              </a:rPr>
              <a:t>You will have ½ the period to do this.</a:t>
            </a:r>
          </a:p>
          <a:p>
            <a:r>
              <a:rPr lang="en-US">
                <a:effectLst/>
                <a:latin typeface="Tahoma" charset="0"/>
              </a:rPr>
              <a:t>You will then exchange your test with another group and they will grade it.</a:t>
            </a:r>
          </a:p>
          <a:p>
            <a:r>
              <a:rPr lang="en-US">
                <a:effectLst/>
                <a:latin typeface="Tahoma" charset="0"/>
              </a:rPr>
              <a:t>You will get a % of the points you earn</a:t>
            </a:r>
          </a:p>
          <a:p>
            <a:pPr lvl="1"/>
            <a:r>
              <a:rPr lang="en-US">
                <a:effectLst/>
                <a:latin typeface="Tahoma" charset="0"/>
              </a:rPr>
              <a:t>For example, if you get 25 points, I</a:t>
            </a:r>
            <a:r>
              <a:rPr lang="ja-JP" altLang="en-US">
                <a:effectLst/>
                <a:latin typeface="Tahoma" charset="0"/>
              </a:rPr>
              <a:t>’</a:t>
            </a:r>
            <a:r>
              <a:rPr lang="en-US" altLang="ja-JP">
                <a:effectLst/>
                <a:latin typeface="Tahoma" charset="0"/>
              </a:rPr>
              <a:t>ll add a 5</a:t>
            </a:r>
            <a:r>
              <a:rPr lang="en-US" altLang="ja-JP" baseline="30000">
                <a:effectLst/>
                <a:latin typeface="Tahoma" charset="0"/>
              </a:rPr>
              <a:t>th</a:t>
            </a:r>
            <a:r>
              <a:rPr lang="en-US" altLang="ja-JP">
                <a:effectLst/>
                <a:latin typeface="Tahoma" charset="0"/>
              </a:rPr>
              <a:t> of those points on your test grade, or 5 points</a:t>
            </a:r>
            <a:endParaRPr lang="en-US"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176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3833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Tahoma" charset="0"/>
              </a:rPr>
              <a:t>Pg 76</a:t>
            </a:r>
          </a:p>
        </p:txBody>
      </p:sp>
      <p:sp>
        <p:nvSpPr>
          <p:cNvPr id="154626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>
                <a:effectLst/>
                <a:latin typeface="Tahoma" charset="0"/>
              </a:rPr>
              <a:t>1.  Skin:  shape:  like plates  function:  protective layer for the body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/>
                <a:latin typeface="Tahoma" charset="0"/>
              </a:rPr>
              <a:t>2.  Surface area to volume ratio limits cell size.  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/>
                <a:latin typeface="Tahoma" charset="0"/>
              </a:rPr>
              <a:t>3.  3 things all cells have:  plasma membrane (protective layer), cytoplasm (mush &amp; organelles), nucleus (control center)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/>
                <a:latin typeface="Tahoma" charset="0"/>
              </a:rPr>
              <a:t>4.  diff. bet. Prok. &amp; euk.:  Prokaryotic cells lack membrane bound organelles and nucleus.  Eukaryotic cells HAVE a nucleus and membrane bound organelles</a:t>
            </a:r>
          </a:p>
          <a:p>
            <a:pPr>
              <a:lnSpc>
                <a:spcPct val="90000"/>
              </a:lnSpc>
            </a:pPr>
            <a:endParaRPr lang="en-US" sz="2800">
              <a:effectLst/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n-US" sz="2800"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444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Tahoma" charset="0"/>
              </a:rPr>
              <a:t>Pg 76</a:t>
            </a:r>
          </a:p>
        </p:txBody>
      </p:sp>
      <p:sp>
        <p:nvSpPr>
          <p:cNvPr id="156674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>
                <a:effectLst/>
                <a:latin typeface="Tahoma" charset="0"/>
              </a:rPr>
              <a:t>1. Nerve cell:   Shape</a:t>
            </a:r>
            <a:r>
              <a:rPr lang="en-US" sz="2400" dirty="0">
                <a:effectLst/>
                <a:latin typeface="Tahoma" charset="0"/>
                <a:sym typeface="Wingdings" charset="0"/>
              </a:rPr>
              <a:t> long thin extension of cell   Function  sends / receives nerve impulses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  <a:latin typeface="Tahoma" charset="0"/>
                <a:sym typeface="Wingdings" charset="0"/>
              </a:rPr>
              <a:t>2.  Cell size is limited by the cell outer surface area to it</a:t>
            </a:r>
            <a:r>
              <a:rPr lang="ja-JP" altLang="en-US" sz="2400" dirty="0">
                <a:effectLst/>
                <a:latin typeface="Tahoma" charset="0"/>
                <a:sym typeface="Wingdings" charset="0"/>
              </a:rPr>
              <a:t>’</a:t>
            </a:r>
            <a:r>
              <a:rPr lang="en-US" altLang="ja-JP" sz="2400" dirty="0">
                <a:effectLst/>
                <a:latin typeface="Tahoma" charset="0"/>
                <a:sym typeface="Wingdings" charset="0"/>
              </a:rPr>
              <a:t>s volume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  <a:latin typeface="Tahoma" charset="0"/>
                <a:sym typeface="Wingdings" charset="0"/>
              </a:rPr>
              <a:t>3.  </a:t>
            </a:r>
            <a:r>
              <a:rPr lang="en-US" sz="2400" dirty="0" smtClean="0">
                <a:effectLst/>
                <a:latin typeface="Tahoma" charset="0"/>
                <a:sym typeface="Wingdings" charset="0"/>
              </a:rPr>
              <a:t>Basic </a:t>
            </a:r>
            <a:r>
              <a:rPr lang="en-US" sz="2400" dirty="0">
                <a:effectLst/>
                <a:latin typeface="Tahoma" charset="0"/>
                <a:sym typeface="Wingdings" charset="0"/>
              </a:rPr>
              <a:t>cell parts:  plasma membrane (outer layer), cytoplasm (jelly like inside), nucleus (control center)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  <a:latin typeface="Tahoma" charset="0"/>
                <a:sym typeface="Wingdings" charset="0"/>
              </a:rPr>
              <a:t>4.  diff. bet. </a:t>
            </a:r>
            <a:r>
              <a:rPr lang="en-US" sz="2400" dirty="0" err="1">
                <a:effectLst/>
                <a:latin typeface="Tahoma" charset="0"/>
                <a:sym typeface="Wingdings" charset="0"/>
              </a:rPr>
              <a:t>Prok</a:t>
            </a:r>
            <a:r>
              <a:rPr lang="en-US" sz="2400" dirty="0">
                <a:effectLst/>
                <a:latin typeface="Tahoma" charset="0"/>
                <a:sym typeface="Wingdings" charset="0"/>
              </a:rPr>
              <a:t>. &amp; </a:t>
            </a:r>
            <a:r>
              <a:rPr lang="en-US" sz="2400" dirty="0" err="1">
                <a:effectLst/>
                <a:latin typeface="Tahoma" charset="0"/>
                <a:sym typeface="Wingdings" charset="0"/>
              </a:rPr>
              <a:t>euk</a:t>
            </a:r>
            <a:r>
              <a:rPr lang="en-US" sz="2400" dirty="0">
                <a:effectLst/>
                <a:latin typeface="Tahoma" charset="0"/>
                <a:sym typeface="Wingdings" charset="0"/>
              </a:rPr>
              <a:t>. Cells:  eukaryotic  have nucleus, membrane bound organelles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  <a:latin typeface="Tahoma" charset="0"/>
                <a:sym typeface="Wingdings" charset="0"/>
              </a:rPr>
              <a:t>Prokaryotic   no nucleus, no </a:t>
            </a:r>
            <a:r>
              <a:rPr lang="en-US" sz="2400" dirty="0" err="1">
                <a:effectLst/>
                <a:latin typeface="Tahoma" charset="0"/>
                <a:sym typeface="Wingdings" charset="0"/>
              </a:rPr>
              <a:t>memb</a:t>
            </a:r>
            <a:r>
              <a:rPr lang="en-US" sz="2400" dirty="0">
                <a:effectLst/>
                <a:latin typeface="Tahoma" charset="0"/>
                <a:sym typeface="Wingdings" charset="0"/>
              </a:rPr>
              <a:t>. Bound organelles</a:t>
            </a:r>
          </a:p>
          <a:p>
            <a:pPr>
              <a:lnSpc>
                <a:spcPct val="90000"/>
              </a:lnSpc>
              <a:buFont typeface="Wingdings" charset="0"/>
              <a:buNone/>
            </a:pPr>
            <a:endParaRPr lang="en-US" sz="2400" dirty="0">
              <a:effectLst/>
              <a:latin typeface="Tahoma" charset="0"/>
              <a:sym typeface="Wingdings" charset="0"/>
            </a:endParaRPr>
          </a:p>
          <a:p>
            <a:pPr>
              <a:lnSpc>
                <a:spcPct val="90000"/>
              </a:lnSpc>
            </a:pPr>
            <a:endParaRPr lang="en-US" sz="2400" dirty="0">
              <a:effectLst/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n-US" sz="2400" dirty="0">
              <a:effectLst/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n-US" sz="2400" dirty="0">
              <a:effectLst/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n-US" sz="2400" dirty="0"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50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/>
          <p:cNvSpPr txBox="1">
            <a:spLocks noChangeArrowheads="1"/>
          </p:cNvSpPr>
          <p:nvPr/>
        </p:nvSpPr>
        <p:spPr bwMode="auto">
          <a:xfrm>
            <a:off x="0" y="76200"/>
            <a:ext cx="9144000" cy="667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u="sng">
                <a:cs typeface="+mn-cs"/>
              </a:rPr>
              <a:t>Teach an organelle</a:t>
            </a:r>
            <a:r>
              <a:rPr lang="en-US" sz="3200" b="1">
                <a:cs typeface="+mn-cs"/>
              </a:rPr>
              <a:t>:</a:t>
            </a:r>
          </a:p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chemeClr val="tx2"/>
                </a:solidFill>
                <a:cs typeface="+mn-cs"/>
              </a:rPr>
              <a:t>Groups of two w/ one laptop</a:t>
            </a:r>
          </a:p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99FF99"/>
                </a:solidFill>
                <a:cs typeface="+mn-cs"/>
              </a:rPr>
              <a:t>Time to prepare = 10-15 minutes</a:t>
            </a:r>
          </a:p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CCFFFF"/>
                </a:solidFill>
                <a:cs typeface="+mn-cs"/>
              </a:rPr>
              <a:t>Task:  Prepare one ppt slide including a student friendly def. + at least 1 picture.</a:t>
            </a:r>
            <a:r>
              <a:rPr lang="en-US" sz="3200" b="1">
                <a:cs typeface="+mn-cs"/>
              </a:rPr>
              <a:t>  </a:t>
            </a:r>
          </a:p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FFCCFF"/>
                </a:solidFill>
                <a:cs typeface="+mn-cs"/>
              </a:rPr>
              <a:t>1 student will present def to class + the other will explain the picture's) (</a:t>
            </a:r>
            <a:r>
              <a:rPr lang="en-US" sz="3200" b="1">
                <a:cs typeface="+mn-cs"/>
              </a:rPr>
              <a:t>I will decide who does what so both of you should be ready to do either!</a:t>
            </a:r>
            <a:r>
              <a:rPr lang="en-US" sz="3200" b="1">
                <a:solidFill>
                  <a:srgbClr val="FFCCFF"/>
                </a:solidFill>
                <a:cs typeface="+mn-cs"/>
              </a:rPr>
              <a:t>).</a:t>
            </a:r>
          </a:p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66FFFF"/>
                </a:solidFill>
                <a:cs typeface="+mn-cs"/>
              </a:rPr>
              <a:t>Presenting time = 45 seconds – 1 minute …PRACTICE</a:t>
            </a:r>
          </a:p>
        </p:txBody>
      </p:sp>
    </p:spTree>
    <p:extLst>
      <p:ext uri="{BB962C8B-B14F-4D97-AF65-F5344CB8AC3E}">
        <p14:creationId xmlns:p14="http://schemas.microsoft.com/office/powerpoint/2010/main" val="23318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>
                <a:latin typeface="Tahoma" charset="0"/>
                <a:cs typeface="+mj-cs"/>
              </a:rPr>
              <a:t>Cell Organelle PowerPoint – Directions – 35 points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500">
                <a:latin typeface="Tahoma" charset="0"/>
                <a:cs typeface="+mn-cs"/>
              </a:rPr>
              <a:t>You are going to create a PowerPoint that illustrates information about </a:t>
            </a:r>
            <a:r>
              <a:rPr lang="en-US" sz="2500" u="sng">
                <a:latin typeface="Tahoma" charset="0"/>
                <a:cs typeface="+mn-cs"/>
              </a:rPr>
              <a:t>each</a:t>
            </a:r>
            <a:r>
              <a:rPr lang="en-US" sz="2500">
                <a:latin typeface="Tahoma" charset="0"/>
                <a:cs typeface="+mn-cs"/>
              </a:rPr>
              <a:t> cellular organelle.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500">
                <a:latin typeface="Tahoma" charset="0"/>
                <a:cs typeface="+mn-cs"/>
              </a:rPr>
              <a:t>Each organelle must be identified with an </a:t>
            </a:r>
            <a:r>
              <a:rPr lang="en-US" sz="2500" u="sng">
                <a:latin typeface="Tahoma" charset="0"/>
                <a:cs typeface="+mn-cs"/>
              </a:rPr>
              <a:t>image</a:t>
            </a:r>
            <a:r>
              <a:rPr lang="en-US" sz="2500">
                <a:latin typeface="Tahoma" charset="0"/>
                <a:cs typeface="+mn-cs"/>
              </a:rPr>
              <a:t> and you must explain it</a:t>
            </a:r>
            <a:r>
              <a:rPr lang="ja-JP" altLang="en-US" sz="2500">
                <a:latin typeface="Tahoma" charset="0"/>
                <a:cs typeface="+mn-cs"/>
              </a:rPr>
              <a:t>’</a:t>
            </a:r>
            <a:r>
              <a:rPr lang="en-US" sz="2500">
                <a:latin typeface="Tahoma" charset="0"/>
                <a:cs typeface="+mn-cs"/>
              </a:rPr>
              <a:t>s </a:t>
            </a:r>
            <a:r>
              <a:rPr lang="en-US" sz="2500" u="sng">
                <a:latin typeface="Tahoma" charset="0"/>
                <a:cs typeface="+mn-cs"/>
              </a:rPr>
              <a:t>function</a:t>
            </a:r>
            <a:r>
              <a:rPr lang="en-US" sz="2500">
                <a:latin typeface="Tahoma" charset="0"/>
                <a:cs typeface="+mn-cs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500">
                <a:latin typeface="Tahoma" charset="0"/>
                <a:cs typeface="+mn-cs"/>
              </a:rPr>
              <a:t>You must also identify plant organelles and </a:t>
            </a:r>
            <a:r>
              <a:rPr lang="en-US" sz="2500" u="sng">
                <a:latin typeface="Tahoma" charset="0"/>
                <a:cs typeface="+mn-cs"/>
              </a:rPr>
              <a:t>compare / contrast </a:t>
            </a:r>
            <a:r>
              <a:rPr lang="en-US" sz="2500">
                <a:latin typeface="Tahoma" charset="0"/>
                <a:cs typeface="+mn-cs"/>
              </a:rPr>
              <a:t>the differences they have from animal cells.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500">
                <a:latin typeface="Tahoma" charset="0"/>
                <a:cs typeface="+mn-cs"/>
              </a:rPr>
              <a:t>Your PowerPoint will be graded for the detail of it</a:t>
            </a:r>
            <a:r>
              <a:rPr lang="ja-JP" altLang="en-US" sz="2500">
                <a:latin typeface="Tahoma" charset="0"/>
                <a:cs typeface="+mn-cs"/>
              </a:rPr>
              <a:t>’</a:t>
            </a:r>
            <a:r>
              <a:rPr lang="en-US" sz="2500">
                <a:latin typeface="Tahoma" charset="0"/>
                <a:cs typeface="+mn-cs"/>
              </a:rPr>
              <a:t>s information and pertinence of it</a:t>
            </a:r>
            <a:r>
              <a:rPr lang="ja-JP" altLang="en-US" sz="2500">
                <a:latin typeface="Tahoma" charset="0"/>
                <a:cs typeface="+mn-cs"/>
              </a:rPr>
              <a:t>’</a:t>
            </a:r>
            <a:r>
              <a:rPr lang="en-US" sz="2500">
                <a:latin typeface="Tahoma" charset="0"/>
                <a:cs typeface="+mn-cs"/>
              </a:rPr>
              <a:t>s images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500">
                <a:latin typeface="Tahoma" charset="0"/>
                <a:cs typeface="+mn-cs"/>
              </a:rPr>
              <a:t>You will submit your presentation to me (using a flash drive) or you can post it to the wikispace.</a:t>
            </a:r>
          </a:p>
        </p:txBody>
      </p:sp>
    </p:spTree>
    <p:extLst>
      <p:ext uri="{BB962C8B-B14F-4D97-AF65-F5344CB8AC3E}">
        <p14:creationId xmlns:p14="http://schemas.microsoft.com/office/powerpoint/2010/main" val="3508792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7696200" cy="1143000"/>
          </a:xfrm>
        </p:spPr>
        <p:txBody>
          <a:bodyPr anchor="b"/>
          <a:lstStyle/>
          <a:p>
            <a:pPr marL="0" indent="0" eaLnBrk="1" hangingPunct="1">
              <a:lnSpc>
                <a:spcPct val="70000"/>
              </a:lnSpc>
              <a:buFont typeface="Wingdings" charset="0"/>
              <a:buNone/>
              <a:defRPr/>
            </a:pPr>
            <a:r>
              <a:rPr lang="en-US" sz="2400" b="1">
                <a:latin typeface="Tahoma" charset="0"/>
                <a:cs typeface="+mn-cs"/>
              </a:rPr>
              <a:t>Describe and find an illustration of these 25 organelles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1219200"/>
            <a:ext cx="4038600" cy="48006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Plasma membrane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Tahoma" charset="0"/>
              </a:rPr>
              <a:t>Phospholipids bilayer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Cytoplasm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Cytosol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Nucleus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Tahoma" charset="0"/>
              </a:rPr>
              <a:t>Nuclear Pore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Tahoma" charset="0"/>
              </a:rPr>
              <a:t>Nuclear Membrane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Tahoma" charset="0"/>
              </a:rPr>
              <a:t>Nucleolus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Chromosome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Nuclear envelope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Ribosome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Mitochondrion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Endoplasmic reticulum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Golgi Apparatus 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400">
                <a:latin typeface="Tahoma" charset="0"/>
                <a:cs typeface="+mn-cs"/>
              </a:rPr>
              <a:t>Lysosome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sz="2400">
              <a:latin typeface="Tahoma" charset="0"/>
              <a:cs typeface="+mn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294967295"/>
          </p:nvPr>
        </p:nvSpPr>
        <p:spPr>
          <a:xfrm>
            <a:off x="4343400" y="1219200"/>
            <a:ext cx="4800600" cy="46482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Cytoskeleton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Microtubule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Microfilament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Cilium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Flagellum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err="1" smtClean="0">
                <a:ea typeface="+mn-ea"/>
                <a:cs typeface="+mn-cs"/>
              </a:rPr>
              <a:t>Centriole</a:t>
            </a:r>
            <a:r>
              <a:rPr lang="en-US" sz="2400" dirty="0" smtClean="0">
                <a:ea typeface="+mn-ea"/>
                <a:cs typeface="+mn-cs"/>
              </a:rPr>
              <a:t> 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Cell wall</a:t>
            </a:r>
          </a:p>
          <a:p>
            <a:pPr eaLnBrk="1" hangingPunct="1"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Central vacuole</a:t>
            </a:r>
          </a:p>
          <a:p>
            <a:pPr eaLnBrk="1" hangingPunct="1"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Plastid</a:t>
            </a:r>
          </a:p>
          <a:p>
            <a:pPr eaLnBrk="1" hangingPunct="1"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Chloroplast</a:t>
            </a:r>
          </a:p>
          <a:p>
            <a:pPr eaLnBrk="1" hangingPunct="1"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  <a:cs typeface="+mn-cs"/>
              </a:rPr>
              <a:t>Chlorophyll</a:t>
            </a:r>
          </a:p>
          <a:p>
            <a:pPr eaLnBrk="1" hangingPunct="1">
              <a:buFont typeface="Wingdings" pitchFamily="2" charset="2"/>
              <a:buChar char="n"/>
              <a:defRPr/>
            </a:pPr>
            <a:endParaRPr lang="en-US" sz="2400" dirty="0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355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4735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Cell Organelles and 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111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533601"/>
          </a:xfrm>
        </p:spPr>
        <p:txBody>
          <a:bodyPr/>
          <a:lstStyle/>
          <a:p>
            <a:r>
              <a:rPr lang="en-US" dirty="0" smtClean="0"/>
              <a:t>Chapter review so far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62189"/>
            <a:ext cx="8388814" cy="5638426"/>
          </a:xfrm>
        </p:spPr>
        <p:txBody>
          <a:bodyPr>
            <a:normAutofit fontScale="85000" lnSpcReduction="20000"/>
          </a:bodyPr>
          <a:lstStyle/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Who was the first to see cells?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Who was the first to see living cells?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Why do we use stain in the lab?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What are the three parts of the cell theory?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What limits cell size?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What are three similarities between prokaryotic and eukaryotic cells?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/>
              <a:t>What are three </a:t>
            </a:r>
            <a:r>
              <a:rPr lang="en-US" sz="2800" dirty="0" smtClean="0"/>
              <a:t>differences between </a:t>
            </a:r>
            <a:r>
              <a:rPr lang="en-US" sz="2800" dirty="0"/>
              <a:t>prokaryotic and eukaryotic cells?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Give an example of a prokaryotic cells.  Of eukaryotic cells.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800" dirty="0" smtClean="0"/>
              <a:t>What is the theory of endosymbiosis state?</a:t>
            </a:r>
          </a:p>
          <a:p>
            <a:pPr marL="5715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753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3500" u="sng" dirty="0">
                <a:latin typeface="Tahoma" charset="0"/>
              </a:rPr>
              <a:t>Amazing Cells </a:t>
            </a:r>
            <a:r>
              <a:rPr lang="en-US" sz="3500" dirty="0">
                <a:latin typeface="Tahoma" charset="0"/>
              </a:rPr>
              <a:t>– </a:t>
            </a:r>
            <a:r>
              <a:rPr lang="en-US" sz="3500" dirty="0" err="1">
                <a:latin typeface="Tahoma" charset="0"/>
              </a:rPr>
              <a:t>Univ</a:t>
            </a:r>
            <a:r>
              <a:rPr lang="en-US" sz="3500" dirty="0">
                <a:latin typeface="Tahoma" charset="0"/>
              </a:rPr>
              <a:t> of Utah</a:t>
            </a:r>
          </a:p>
          <a:p>
            <a:pPr lvl="1">
              <a:defRPr/>
            </a:pPr>
            <a:r>
              <a:rPr lang="en-US" sz="3500" dirty="0">
                <a:latin typeface="Tahoma" charset="0"/>
                <a:hlinkClick r:id="rId2"/>
              </a:rPr>
              <a:t>http://learn.genetics.utah.edu/content/begin/cells/</a:t>
            </a:r>
            <a:endParaRPr lang="en-US" sz="3500" dirty="0">
              <a:latin typeface="Tahoma" charset="0"/>
            </a:endParaRPr>
          </a:p>
          <a:p>
            <a:pPr lvl="1">
              <a:defRPr/>
            </a:pPr>
            <a:r>
              <a:rPr lang="en-US" sz="3500" dirty="0">
                <a:latin typeface="Tahoma" charset="0"/>
              </a:rPr>
              <a:t>Click “Inside a cell” and explore some of the organelles.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17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Inner life of the cell movie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867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ffectLst/>
                <a:latin typeface="Tahoma" charset="0"/>
              </a:rPr>
              <a:t>Microscope Practice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Tahoma" charset="0"/>
              </a:rPr>
              <a:t>Microscope clean up – what do you do?</a:t>
            </a:r>
          </a:p>
          <a:p>
            <a:r>
              <a:rPr lang="en-US" dirty="0" smtClean="0"/>
              <a:t>When you are done, answer the questions on the back of the lab sheet</a:t>
            </a:r>
          </a:p>
          <a:p>
            <a:r>
              <a:rPr lang="en-US" dirty="0" smtClean="0"/>
              <a:t>If you would like, you can look at other objects under the scope AFTER you are finished (like hair, paper with marks, </a:t>
            </a:r>
            <a:r>
              <a:rPr lang="en-US" dirty="0" err="1" smtClean="0"/>
              <a:t>etc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50461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065" y="453919"/>
            <a:ext cx="7024744" cy="1143000"/>
          </a:xfrm>
        </p:spPr>
        <p:txBody>
          <a:bodyPr/>
          <a:lstStyle/>
          <a:p>
            <a:r>
              <a:rPr lang="en-US" dirty="0" smtClean="0"/>
              <a:t>Depth of Focus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4800"/>
            <a:ext cx="9144000" cy="369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945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000" dirty="0" smtClean="0"/>
          </a:p>
          <a:p>
            <a:r>
              <a:rPr lang="en-US" sz="3000" dirty="0" smtClean="0"/>
              <a:t>Page 205</a:t>
            </a:r>
          </a:p>
          <a:p>
            <a:r>
              <a:rPr lang="en-US" sz="3000" dirty="0" smtClean="0"/>
              <a:t>#1-5</a:t>
            </a:r>
          </a:p>
          <a:p>
            <a:endParaRPr lang="en-US" sz="3000" dirty="0"/>
          </a:p>
          <a:p>
            <a:r>
              <a:rPr lang="en-US" sz="3000" dirty="0" smtClean="0"/>
              <a:t>Due Tuesday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969575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sz="2400" dirty="0">
              <a:latin typeface="Tahoma" charset="0"/>
            </a:endParaRPr>
          </a:p>
          <a:p>
            <a:pPr lvl="1"/>
            <a:r>
              <a:rPr lang="en-US" sz="2400" dirty="0">
                <a:latin typeface="Tahoma" charset="0"/>
              </a:rPr>
              <a:t>Amazing Cells – </a:t>
            </a:r>
            <a:r>
              <a:rPr lang="en-US" sz="2400" dirty="0" err="1">
                <a:latin typeface="Tahoma" charset="0"/>
              </a:rPr>
              <a:t>Univ</a:t>
            </a:r>
            <a:r>
              <a:rPr lang="en-US" sz="2400" dirty="0">
                <a:latin typeface="Tahoma" charset="0"/>
              </a:rPr>
              <a:t> of Utah</a:t>
            </a:r>
          </a:p>
          <a:p>
            <a:pPr lvl="1"/>
            <a:r>
              <a:rPr lang="en-US" sz="2400" dirty="0">
                <a:latin typeface="Tahoma" charset="0"/>
                <a:hlinkClick r:id="rId2"/>
              </a:rPr>
              <a:t>http://learn.genetics.utah.edu/content/begin/cells/</a:t>
            </a:r>
            <a:endParaRPr lang="en-US" sz="2400" dirty="0">
              <a:latin typeface="Tahoma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9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3789" y="107576"/>
            <a:ext cx="7167761" cy="1336956"/>
          </a:xfrm>
        </p:spPr>
        <p:txBody>
          <a:bodyPr/>
          <a:lstStyle/>
          <a:p>
            <a:r>
              <a:rPr lang="en-US" dirty="0" smtClean="0"/>
              <a:t>11/17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94268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is the function of the ribosome?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QUIZ on pages 1-7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Period 1, 3 and 9 </a:t>
            </a:r>
            <a:r>
              <a:rPr lang="en-US" dirty="0" smtClean="0">
                <a:sym typeface="Wingdings"/>
              </a:rPr>
              <a:t> Label the cells on page 8 and 9</a:t>
            </a:r>
          </a:p>
          <a:p>
            <a:pPr lvl="1"/>
            <a:r>
              <a:rPr lang="en-US" dirty="0" smtClean="0">
                <a:sym typeface="Wingdings"/>
              </a:rPr>
              <a:t>Use your notes to complete pages 15 and 17 </a:t>
            </a:r>
          </a:p>
          <a:p>
            <a:pPr lvl="1"/>
            <a:r>
              <a:rPr lang="en-US" dirty="0" smtClean="0">
                <a:sym typeface="Wingdings"/>
              </a:rPr>
              <a:t>Start working on study guide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Packet pages  15, 17, practice quiz, study guide,  ER</a:t>
            </a:r>
          </a:p>
          <a:p>
            <a:pPr lvl="1"/>
            <a:r>
              <a:rPr lang="en-US" dirty="0" smtClean="0">
                <a:sym typeface="Wingdings"/>
              </a:rPr>
              <a:t>Test Thursday</a:t>
            </a:r>
          </a:p>
          <a:p>
            <a:pPr lvl="1"/>
            <a:r>
              <a:rPr lang="en-US" dirty="0" smtClean="0">
                <a:sym typeface="Wingdings"/>
              </a:rPr>
              <a:t>Study Guide  Thursday</a:t>
            </a:r>
          </a:p>
          <a:p>
            <a:pPr lvl="1"/>
            <a:r>
              <a:rPr lang="en-US" dirty="0" smtClean="0">
                <a:sym typeface="Wingdings"/>
              </a:rPr>
              <a:t>ATB’s  Thursday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731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CP Animal cell for pa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9" b="1286"/>
          <a:stretch>
            <a:fillRect/>
          </a:stretch>
        </p:blipFill>
        <p:spPr bwMode="auto">
          <a:xfrm>
            <a:off x="2038715" y="0"/>
            <a:ext cx="5821145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9608" y="1173869"/>
            <a:ext cx="183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9608" y="1961321"/>
            <a:ext cx="1880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Forming vesicle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44044" y="3726491"/>
            <a:ext cx="1252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centrioles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26895" y="4535340"/>
            <a:ext cx="162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microtubules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70121" y="5673819"/>
            <a:ext cx="1894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microfiliaments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96686" y="6010885"/>
            <a:ext cx="131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cytoplasm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859860" y="3266801"/>
            <a:ext cx="106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46192" y="2972893"/>
            <a:ext cx="673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pore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606192" y="3183025"/>
            <a:ext cx="1368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membrane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23116" y="359178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DNA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37886" y="3911157"/>
            <a:ext cx="10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vacuole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22000" y="3347473"/>
            <a:ext cx="126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Nucleolus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663912" y="2644193"/>
            <a:ext cx="124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Rough ER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639752" y="2433506"/>
            <a:ext cx="127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Ribosome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622000" y="2011279"/>
            <a:ext cx="140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Smooth ER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412333" y="1600365"/>
            <a:ext cx="1935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Golgi Apparatus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690953" y="347969"/>
            <a:ext cx="665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Cilia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 flipH="1">
            <a:off x="4309850" y="410982"/>
            <a:ext cx="142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Lysosome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 flipH="1">
            <a:off x="2115675" y="454782"/>
            <a:ext cx="173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60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5347" name="Picture 3" descr="CP Plant Cell for pa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" r="2206"/>
          <a:stretch>
            <a:fillRect/>
          </a:stretch>
        </p:blipFill>
        <p:spPr bwMode="auto">
          <a:xfrm>
            <a:off x="1827838" y="-28440"/>
            <a:ext cx="5944562" cy="697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38965" y="6457191"/>
            <a:ext cx="183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22057" y="4157956"/>
            <a:ext cx="14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chloroplast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42263" y="3266801"/>
            <a:ext cx="162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microtubules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32545" y="6434853"/>
            <a:ext cx="1097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Cell wall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903" y="1557071"/>
            <a:ext cx="106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05979" y="1134180"/>
            <a:ext cx="1596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Nuclear pore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4402" y="1967268"/>
            <a:ext cx="2291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Nuclear membrane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784914" y="172346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DNA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76010" y="3911157"/>
            <a:ext cx="18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Central vacuole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446333" y="1406044"/>
            <a:ext cx="126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Nucleolus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203518" y="2421039"/>
            <a:ext cx="124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Rough 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223019" y="2613790"/>
            <a:ext cx="127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Ribosome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958774" y="2878225"/>
            <a:ext cx="140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Smooth ER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096686" y="-28440"/>
            <a:ext cx="1935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Golgi Apparatus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 flipH="1">
            <a:off x="6242259" y="1801846"/>
            <a:ext cx="173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75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67939" name="Picture 3" descr="Screen Shot 2012-11-14 at 12.32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4" y="91506"/>
            <a:ext cx="8332870" cy="675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589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function of the mitochondria?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Worksheet – How the Ribosomes, ER and Golgi all function together</a:t>
            </a:r>
          </a:p>
          <a:p>
            <a:pPr lvl="1"/>
            <a:r>
              <a:rPr lang="en-US" dirty="0" smtClean="0"/>
              <a:t>Work on your study guide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ATB’s </a:t>
            </a:r>
            <a:r>
              <a:rPr lang="en-US" dirty="0" smtClean="0">
                <a:sym typeface="Wingdings"/>
              </a:rPr>
              <a:t> Due Thursday</a:t>
            </a:r>
          </a:p>
          <a:p>
            <a:pPr lvl="1"/>
            <a:r>
              <a:rPr lang="en-US" dirty="0" smtClean="0">
                <a:sym typeface="Wingdings"/>
              </a:rPr>
              <a:t>Study Guide  Due Thursday</a:t>
            </a:r>
          </a:p>
          <a:p>
            <a:pPr lvl="1"/>
            <a:r>
              <a:rPr lang="en-US" dirty="0" smtClean="0">
                <a:sym typeface="Wingdings"/>
              </a:rPr>
              <a:t>Test </a:t>
            </a:r>
            <a:r>
              <a:rPr lang="en-US" smtClean="0">
                <a:sym typeface="Wingdings"/>
              </a:rPr>
              <a:t> Thursday!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048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Inner </a:t>
            </a:r>
            <a:r>
              <a:rPr lang="en-US" dirty="0"/>
              <a:t>life of the cell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Imam </a:t>
            </a:r>
            <a:r>
              <a:rPr lang="en-US" b="1" dirty="0"/>
              <a:t>Ali - The Inner Life of Cell - [Animation] </a:t>
            </a:r>
          </a:p>
          <a:p>
            <a:pPr>
              <a:defRPr/>
            </a:pPr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P1UaTkI6k6s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b="1" dirty="0"/>
              <a:t>Inner Life Of A Cell - Full Version </a:t>
            </a:r>
            <a:r>
              <a:rPr lang="en-US" b="1" dirty="0" smtClean="0"/>
              <a:t> (not narrated)</a:t>
            </a:r>
            <a:endParaRPr lang="en-US" b="1" dirty="0"/>
          </a:p>
          <a:p>
            <a:pPr>
              <a:defRPr/>
            </a:pPr>
            <a:r>
              <a:rPr lang="en-US" dirty="0">
                <a:hlinkClick r:id="rId3"/>
              </a:rPr>
              <a:t>http://www.youtube.com/watch?v=</a:t>
            </a:r>
            <a:r>
              <a:rPr lang="en-US" dirty="0" smtClean="0">
                <a:hlinkClick r:id="rId3"/>
              </a:rPr>
              <a:t>B_zD3NxSsD8</a:t>
            </a: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507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1" descr="Animal and Plant Cell"/>
          <p:cNvPicPr>
            <a:picLocks noChangeAspect="1" noChangeArrowheads="1"/>
          </p:cNvPicPr>
          <p:nvPr/>
        </p:nvPicPr>
        <p:blipFill>
          <a:blip r:embed="rId2">
            <a:lum bright="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232" y="0"/>
            <a:ext cx="5355504" cy="687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03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charset="0"/>
              </a:rPr>
              <a:t>Cellular Organelles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 Organization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223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Eukaryopolis</a:t>
            </a:r>
            <a:r>
              <a:rPr lang="en-US" b="1" dirty="0"/>
              <a:t> - The City of Animal Cells: Crash Course Biology #4 </a:t>
            </a:r>
          </a:p>
          <a:p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cj8dDTHGJBY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144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46064"/>
            <a:ext cx="8042276" cy="508225"/>
          </a:xfrm>
        </p:spPr>
        <p:txBody>
          <a:bodyPr/>
          <a:lstStyle/>
          <a:p>
            <a:r>
              <a:rPr lang="en-US" dirty="0" smtClean="0"/>
              <a:t>11/10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70089"/>
            <a:ext cx="8591551" cy="467351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Describe what a vesicle does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If you didn’t finish page 10-14 in your packets it is homework.</a:t>
            </a:r>
          </a:p>
          <a:p>
            <a:pPr marL="34925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Microscope lab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It is imperative that you follow all directions today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Periods 6 and 7 </a:t>
            </a:r>
          </a:p>
          <a:p>
            <a:pPr lvl="2"/>
            <a:r>
              <a:rPr lang="en-US" dirty="0" smtClean="0"/>
              <a:t>Page </a:t>
            </a:r>
            <a:r>
              <a:rPr lang="en-US" dirty="0"/>
              <a:t>205</a:t>
            </a:r>
          </a:p>
          <a:p>
            <a:pPr lvl="2"/>
            <a:r>
              <a:rPr lang="en-US" dirty="0" smtClean="0"/>
              <a:t>#</a:t>
            </a:r>
            <a:r>
              <a:rPr lang="en-US" dirty="0"/>
              <a:t>1-5</a:t>
            </a:r>
          </a:p>
          <a:p>
            <a:pPr lvl="2"/>
            <a:r>
              <a:rPr lang="en-US" dirty="0" smtClean="0"/>
              <a:t>Due </a:t>
            </a:r>
            <a:r>
              <a:rPr lang="en-US" dirty="0"/>
              <a:t>Tuesday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031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12/12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12/12 ATB </a:t>
            </a:r>
            <a:r>
              <a:rPr lang="en-US" dirty="0" smtClean="0">
                <a:sym typeface="Wingdings"/>
              </a:rPr>
              <a:t> What is the function of the nucleus?  (look in your notes!!!)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Page 9 Graded</a:t>
            </a:r>
          </a:p>
          <a:p>
            <a:pPr lvl="1"/>
            <a:r>
              <a:rPr lang="en-US" dirty="0" smtClean="0">
                <a:sym typeface="Wingdings"/>
              </a:rPr>
              <a:t>Go over page 9</a:t>
            </a:r>
          </a:p>
          <a:p>
            <a:pPr lvl="1"/>
            <a:r>
              <a:rPr lang="en-US" dirty="0" smtClean="0">
                <a:sym typeface="Wingdings"/>
              </a:rPr>
              <a:t>Start completing page 10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520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0"/>
            <a:ext cx="82296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>
                <a:latin typeface="Tahoma" charset="0"/>
                <a:cs typeface="+mn-cs"/>
              </a:rPr>
              <a:t>Cytoplasm</a:t>
            </a:r>
            <a:r>
              <a:rPr lang="en-US" sz="2400" dirty="0">
                <a:latin typeface="Tahoma" charset="0"/>
                <a:cs typeface="+mn-cs"/>
              </a:rPr>
              <a:t> – </a:t>
            </a:r>
            <a:endParaRPr lang="en-US" sz="2400" dirty="0" smtClean="0">
              <a:latin typeface="Tahoma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ahoma" charset="0"/>
              </a:rPr>
              <a:t>Portion of cell outside the nucleus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ahoma" charset="0"/>
              </a:rPr>
              <a:t>Includes the </a:t>
            </a:r>
            <a:r>
              <a:rPr lang="en-US" sz="2400" dirty="0">
                <a:latin typeface="Tahoma" charset="0"/>
              </a:rPr>
              <a:t>fluid, the cytoskeleton and all organelles except nucleus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latin typeface="Tahoma" charset="0"/>
                <a:cs typeface="+mn-cs"/>
              </a:rPr>
              <a:t>Organelle</a:t>
            </a:r>
            <a:r>
              <a:rPr lang="en-US" sz="2400" dirty="0" smtClean="0">
                <a:latin typeface="Tahoma" charset="0"/>
                <a:cs typeface="+mn-cs"/>
              </a:rPr>
              <a:t> –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ahoma" charset="0"/>
                <a:cs typeface="+mn-cs"/>
              </a:rPr>
              <a:t>“little organs”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ahoma" charset="0"/>
                <a:cs typeface="+mn-cs"/>
              </a:rPr>
              <a:t>Specialized structures with specific function</a:t>
            </a:r>
            <a:endParaRPr lang="en-US" sz="1600" dirty="0">
              <a:latin typeface="Tahoma" charset="0"/>
              <a:cs typeface="+mn-cs"/>
            </a:endParaRP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0"/>
            <a:ext cx="1966043" cy="165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672247"/>
            <a:ext cx="3721100" cy="318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34919"/>
            <a:ext cx="3657599" cy="3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456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589" y="1599765"/>
            <a:ext cx="8275148" cy="41449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sz="2800" u="sng" dirty="0">
                <a:latin typeface="Tahoma" charset="0"/>
              </a:rPr>
              <a:t>Cytosol</a:t>
            </a:r>
            <a:r>
              <a:rPr lang="en-US" sz="2800" dirty="0">
                <a:latin typeface="Tahoma" charset="0"/>
              </a:rPr>
              <a:t> –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>
                <a:latin typeface="Tahoma" charset="0"/>
              </a:rPr>
              <a:t>the cytoplasm that includes the ribosome's but not the membrane bound organelles – 20% protein</a:t>
            </a:r>
          </a:p>
          <a:p>
            <a:pPr>
              <a:defRPr/>
            </a:pPr>
            <a:endParaRPr lang="en-US" dirty="0">
              <a:latin typeface="Tahoma" charset="0"/>
            </a:endParaRP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672247"/>
            <a:ext cx="3721100" cy="318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34919"/>
            <a:ext cx="3657599" cy="3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854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0678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>
                <a:latin typeface="Tahoma" charset="0"/>
                <a:cs typeface="+mn-cs"/>
              </a:rPr>
              <a:t>Nucleus</a:t>
            </a:r>
            <a:r>
              <a:rPr lang="en-US" sz="2800" dirty="0">
                <a:latin typeface="Tahoma" charset="0"/>
                <a:cs typeface="+mn-cs"/>
              </a:rPr>
              <a:t> –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>
                <a:latin typeface="Tahoma" charset="0"/>
              </a:rPr>
              <a:t>Control </a:t>
            </a:r>
            <a:r>
              <a:rPr lang="en-US" sz="2400" dirty="0">
                <a:latin typeface="Tahoma" charset="0"/>
              </a:rPr>
              <a:t>center of </a:t>
            </a:r>
            <a:r>
              <a:rPr lang="en-US" sz="2400" dirty="0" smtClean="0">
                <a:latin typeface="Tahoma" charset="0"/>
              </a:rPr>
              <a:t>cell - Contains most of cell DNA -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Tahoma" charset="0"/>
              </a:rPr>
              <a:t>instructions to make proteins– </a:t>
            </a:r>
            <a:r>
              <a:rPr lang="en-US" sz="2400" dirty="0">
                <a:latin typeface="Tahoma" charset="0"/>
              </a:rPr>
              <a:t>controlled by the code </a:t>
            </a:r>
            <a:r>
              <a:rPr lang="en-US" sz="2400" dirty="0" smtClean="0">
                <a:latin typeface="Tahoma" charset="0"/>
              </a:rPr>
              <a:t>in</a:t>
            </a:r>
            <a:br>
              <a:rPr lang="en-US" sz="2400" dirty="0" smtClean="0">
                <a:latin typeface="Tahoma" charset="0"/>
              </a:rPr>
            </a:br>
            <a:r>
              <a:rPr lang="en-US" sz="2400" dirty="0" smtClean="0">
                <a:latin typeface="Tahoma" charset="0"/>
              </a:rPr>
              <a:t> </a:t>
            </a:r>
            <a:r>
              <a:rPr lang="en-US" sz="2400" dirty="0">
                <a:latin typeface="Tahoma" charset="0"/>
              </a:rPr>
              <a:t>your DNA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>
                <a:latin typeface="Tahoma" charset="0"/>
                <a:cs typeface="+mn-cs"/>
              </a:rPr>
              <a:t>Nuclear Membrane / Envelope </a:t>
            </a:r>
            <a:r>
              <a:rPr lang="en-US" sz="2800" dirty="0">
                <a:latin typeface="Tahoma" charset="0"/>
                <a:cs typeface="+mn-cs"/>
              </a:rPr>
              <a:t>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latin typeface="Tahoma" charset="0"/>
              </a:rPr>
              <a:t>double membrane that surrounds the nucleus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>
                <a:latin typeface="Tahoma" charset="0"/>
                <a:cs typeface="+mn-cs"/>
              </a:rPr>
              <a:t>Nuclear Pore </a:t>
            </a:r>
            <a:r>
              <a:rPr lang="en-US" sz="2800" dirty="0">
                <a:latin typeface="Tahoma" charset="0"/>
                <a:cs typeface="+mn-cs"/>
              </a:rPr>
              <a:t>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latin typeface="Tahoma" charset="0"/>
              </a:rPr>
              <a:t>protein lined holes in the nuclear membrane that allow RNA to enter / leave nucleus</a:t>
            </a:r>
          </a:p>
          <a:p>
            <a:pPr>
              <a:lnSpc>
                <a:spcPct val="90000"/>
              </a:lnSpc>
              <a:defRPr/>
            </a:pPr>
            <a:endParaRPr lang="en-US" dirty="0">
              <a:effectLst/>
              <a:latin typeface="Tahoma" charset="0"/>
              <a:cs typeface="+mn-cs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542" y="3912179"/>
            <a:ext cx="4218458" cy="2945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75" y="3964217"/>
            <a:ext cx="3852928" cy="285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608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8275148" cy="414496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u="sng" dirty="0">
                <a:latin typeface="Tahoma" charset="0"/>
              </a:rPr>
              <a:t>Nucleolus</a:t>
            </a:r>
            <a:r>
              <a:rPr lang="en-US" sz="2800" dirty="0">
                <a:latin typeface="Tahoma" charset="0"/>
              </a:rPr>
              <a:t> –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>
                <a:latin typeface="Tahoma" charset="0"/>
              </a:rPr>
              <a:t>Dense region of DNA that  assembles / create ribosome’s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542" y="3912179"/>
            <a:ext cx="4218458" cy="2945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75" y="3964217"/>
            <a:ext cx="3852928" cy="285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799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11/19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11/19 ATB </a:t>
            </a:r>
            <a:r>
              <a:rPr lang="en-US" sz="2600" dirty="0" smtClean="0">
                <a:sym typeface="Wingdings"/>
              </a:rPr>
              <a:t> What three structures did you see yesterday in the cheek cell?</a:t>
            </a:r>
          </a:p>
          <a:p>
            <a:r>
              <a:rPr lang="en-US" sz="2600" dirty="0" smtClean="0">
                <a:sym typeface="Wingdings"/>
              </a:rPr>
              <a:t>Today:</a:t>
            </a:r>
          </a:p>
          <a:p>
            <a:pPr lvl="1"/>
            <a:r>
              <a:rPr lang="en-US" sz="2400" dirty="0" smtClean="0">
                <a:sym typeface="Wingdings"/>
              </a:rPr>
              <a:t>Review the cell organelles</a:t>
            </a:r>
          </a:p>
          <a:p>
            <a:pPr lvl="1"/>
            <a:endParaRPr lang="en-US" sz="2400" dirty="0">
              <a:sym typeface="Wingdings"/>
            </a:endParaRPr>
          </a:p>
          <a:p>
            <a:pPr lvl="1"/>
            <a:r>
              <a:rPr lang="en-US" sz="2400" dirty="0" smtClean="0">
                <a:sym typeface="Wingdings"/>
              </a:rPr>
              <a:t>Finish the lab / print out your documents</a:t>
            </a:r>
          </a:p>
          <a:p>
            <a:pPr lvl="1"/>
            <a:r>
              <a:rPr lang="en-US" sz="2400" dirty="0" smtClean="0">
                <a:sym typeface="Wingdings"/>
              </a:rPr>
              <a:t>Lab due Wednesday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1643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0" y="381000"/>
            <a:ext cx="82296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800" u="sng" dirty="0">
                <a:latin typeface="Tahoma" charset="0"/>
                <a:cs typeface="+mn-cs"/>
              </a:rPr>
              <a:t>Chromosome</a:t>
            </a:r>
            <a:r>
              <a:rPr lang="en-US" sz="2800" dirty="0">
                <a:latin typeface="Tahoma" charset="0"/>
                <a:cs typeface="+mn-cs"/>
              </a:rPr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400" dirty="0">
                <a:latin typeface="Tahoma" charset="0"/>
              </a:rPr>
              <a:t>DNA coils to form chromatin – chromatin coils to form chromosomes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400" dirty="0">
                <a:latin typeface="Tahoma" charset="0"/>
              </a:rPr>
              <a:t>Chromatin is how the </a:t>
            </a:r>
            <a:r>
              <a:rPr lang="en-US" sz="2400" dirty="0" smtClean="0">
                <a:latin typeface="Tahoma" charset="0"/>
              </a:rPr>
              <a:t>cell</a:t>
            </a:r>
            <a:r>
              <a:rPr lang="ja-JP" altLang="en-US" sz="2400" dirty="0" smtClean="0">
                <a:latin typeface="Tahoma" charset="0"/>
              </a:rPr>
              <a:t>’</a:t>
            </a:r>
            <a:r>
              <a:rPr lang="en-US" sz="2400" dirty="0" smtClean="0">
                <a:latin typeface="Tahoma" charset="0"/>
              </a:rPr>
              <a:t>s DNA </a:t>
            </a:r>
            <a:r>
              <a:rPr lang="en-US" sz="2400" dirty="0">
                <a:latin typeface="Tahoma" charset="0"/>
              </a:rPr>
              <a:t>is stored when not replicating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400" dirty="0">
                <a:latin typeface="Tahoma" charset="0"/>
              </a:rPr>
              <a:t>Chromatin coils to </a:t>
            </a:r>
            <a:r>
              <a:rPr lang="en-US" sz="2400" dirty="0" smtClean="0">
                <a:latin typeface="Tahoma" charset="0"/>
              </a:rPr>
              <a:t>form </a:t>
            </a:r>
            <a:r>
              <a:rPr lang="en-US" sz="2400" dirty="0">
                <a:latin typeface="Tahoma" charset="0"/>
              </a:rPr>
              <a:t>chromosomes when replication is occurring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sz="2800" dirty="0">
              <a:latin typeface="Tahoma" charset="0"/>
              <a:cs typeface="+mn-cs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667000"/>
            <a:ext cx="47625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3722688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705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Organelles that Store, Clean Up and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783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" y="25400"/>
            <a:ext cx="8229600" cy="4495800"/>
          </a:xfrm>
        </p:spPr>
        <p:txBody>
          <a:bodyPr/>
          <a:lstStyle/>
          <a:p>
            <a:r>
              <a:rPr lang="en-US" sz="2800" u="sng" dirty="0" smtClean="0"/>
              <a:t>Vacuole</a:t>
            </a:r>
            <a:r>
              <a:rPr lang="en-US" sz="2800" dirty="0" smtClean="0"/>
              <a:t> – </a:t>
            </a:r>
          </a:p>
          <a:p>
            <a:pPr lvl="1"/>
            <a:r>
              <a:rPr lang="en-US" sz="2800" dirty="0" smtClean="0"/>
              <a:t>Large membrane-enclosed saclike structure</a:t>
            </a:r>
          </a:p>
          <a:p>
            <a:pPr lvl="1"/>
            <a:r>
              <a:rPr lang="en-US" sz="2800" dirty="0" smtClean="0"/>
              <a:t>Stores materials like water, salts, proteins, carbs, etc.</a:t>
            </a:r>
          </a:p>
          <a:p>
            <a:pPr lvl="1"/>
            <a:r>
              <a:rPr lang="en-US" sz="2800" dirty="0" smtClean="0"/>
              <a:t>Larger in plant cells than animal cells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9826"/>
            <a:ext cx="4763486" cy="407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999" y="2779826"/>
            <a:ext cx="4488705" cy="407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2145" y="6485152"/>
            <a:ext cx="1096703" cy="23092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93948" y="4405737"/>
            <a:ext cx="1096703" cy="23092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32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0" y="304800"/>
            <a:ext cx="82296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u="sng" dirty="0">
                <a:latin typeface="Tahoma" charset="0"/>
              </a:rPr>
              <a:t>Vesicle</a:t>
            </a:r>
            <a:r>
              <a:rPr lang="en-US" sz="2800" dirty="0">
                <a:latin typeface="Tahoma" charset="0"/>
              </a:rPr>
              <a:t> – </a:t>
            </a:r>
            <a:endParaRPr lang="en-US" sz="2800" dirty="0" smtClean="0">
              <a:latin typeface="Tahoma" charset="0"/>
            </a:endParaRPr>
          </a:p>
          <a:p>
            <a:pPr lvl="1">
              <a:defRPr/>
            </a:pPr>
            <a:r>
              <a:rPr lang="en-US" sz="2800" dirty="0" smtClean="0">
                <a:latin typeface="Tahoma" charset="0"/>
              </a:rPr>
              <a:t>Membrane-enclosed structure</a:t>
            </a:r>
          </a:p>
          <a:p>
            <a:pPr lvl="1">
              <a:defRPr/>
            </a:pPr>
            <a:r>
              <a:rPr lang="en-US" sz="2800" dirty="0" smtClean="0">
                <a:latin typeface="Tahoma" charset="0"/>
              </a:rPr>
              <a:t>Used </a:t>
            </a:r>
            <a:r>
              <a:rPr lang="en-US" sz="2800" dirty="0">
                <a:latin typeface="Tahoma" charset="0"/>
              </a:rPr>
              <a:t>to carry contents around, into / out of </a:t>
            </a:r>
            <a:r>
              <a:rPr lang="en-US" sz="2800" dirty="0" smtClean="0">
                <a:latin typeface="Tahoma" charset="0"/>
              </a:rPr>
              <a:t>cell</a:t>
            </a:r>
          </a:p>
          <a:p>
            <a:pPr lvl="1">
              <a:defRPr/>
            </a:pPr>
            <a:r>
              <a:rPr lang="en-US" sz="2800" dirty="0" smtClean="0">
                <a:latin typeface="Tahoma" charset="0"/>
              </a:rPr>
              <a:t>Spherically shaped</a:t>
            </a:r>
          </a:p>
          <a:p>
            <a:pPr>
              <a:defRPr/>
            </a:pPr>
            <a:r>
              <a:rPr lang="en-US" sz="2800" dirty="0" smtClean="0">
                <a:latin typeface="Tahoma" charset="0"/>
              </a:rPr>
              <a:t>Are materials moving into or out of the cell in the diagram below?</a:t>
            </a:r>
          </a:p>
          <a:p>
            <a:pPr lvl="1">
              <a:defRPr/>
            </a:pPr>
            <a:r>
              <a:rPr lang="en-US" sz="2800" dirty="0" smtClean="0">
                <a:latin typeface="Tahoma" charset="0"/>
              </a:rPr>
              <a:t>INTO</a:t>
            </a:r>
            <a:endParaRPr lang="en-US" sz="2800" dirty="0">
              <a:latin typeface="Tahoma" charset="0"/>
            </a:endParaRPr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48576"/>
            <a:ext cx="5410200" cy="300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453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58394"/>
          </a:xfrm>
        </p:spPr>
        <p:txBody>
          <a:bodyPr/>
          <a:lstStyle/>
          <a:p>
            <a:r>
              <a:rPr lang="en-US" dirty="0" smtClean="0"/>
              <a:t>Microscope Parts /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39164"/>
            <a:ext cx="8591551" cy="490443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Ocular / objective lenses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Coarse / fine adjustment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Movable </a:t>
            </a:r>
            <a:r>
              <a:rPr lang="en-US" dirty="0" smtClean="0">
                <a:latin typeface="Tahoma" charset="0"/>
              </a:rPr>
              <a:t>stage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latin typeface="Tahoma" charset="0"/>
              </a:rPr>
              <a:t>Slide grip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ahoma" charset="0"/>
              </a:rPr>
              <a:t>Light source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latin typeface="Tahoma" charset="0"/>
              </a:rPr>
              <a:t>Diaphragm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25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0"/>
            <a:ext cx="9312353" cy="480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u="sng" dirty="0">
                <a:latin typeface="Tahoma" charset="0"/>
              </a:rPr>
              <a:t>Central vacuole </a:t>
            </a:r>
            <a:r>
              <a:rPr lang="en-US" sz="3200" dirty="0">
                <a:latin typeface="Tahoma" charset="0"/>
              </a:rPr>
              <a:t>– </a:t>
            </a:r>
          </a:p>
          <a:p>
            <a:pPr lvl="1" eaLnBrk="1" hangingPunct="1">
              <a:defRPr/>
            </a:pPr>
            <a:r>
              <a:rPr lang="en-US" sz="3200" dirty="0">
                <a:latin typeface="Tahoma" charset="0"/>
              </a:rPr>
              <a:t>large organelle that stores water, </a:t>
            </a:r>
            <a:r>
              <a:rPr lang="en-US" sz="3200" dirty="0" smtClean="0">
                <a:latin typeface="Tahoma" charset="0"/>
              </a:rPr>
              <a:t>enzymes</a:t>
            </a:r>
            <a:r>
              <a:rPr lang="en-US" sz="3200" dirty="0">
                <a:latin typeface="Tahoma" charset="0"/>
              </a:rPr>
              <a:t>, wastes, in a plant</a:t>
            </a:r>
          </a:p>
          <a:p>
            <a:pPr lvl="1" eaLnBrk="1" hangingPunct="1">
              <a:defRPr/>
            </a:pPr>
            <a:r>
              <a:rPr lang="en-US" sz="3200" dirty="0">
                <a:latin typeface="Tahoma" charset="0"/>
              </a:rPr>
              <a:t>Take up a large amount of the plant cell</a:t>
            </a:r>
          </a:p>
          <a:p>
            <a:pPr lvl="1" eaLnBrk="1" hangingPunct="1">
              <a:defRPr/>
            </a:pPr>
            <a:r>
              <a:rPr lang="en-US" sz="3200" dirty="0">
                <a:latin typeface="Tahoma" charset="0"/>
              </a:rPr>
              <a:t>If filled with water, how will plant stand?</a:t>
            </a:r>
          </a:p>
          <a:p>
            <a:pPr lvl="2" eaLnBrk="1" hangingPunct="1">
              <a:defRPr/>
            </a:pPr>
            <a:r>
              <a:rPr lang="en-US" sz="3200" dirty="0">
                <a:latin typeface="Tahoma" charset="0"/>
              </a:rPr>
              <a:t>Upright – if they are lacking water, plant will droop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514" y="3532297"/>
            <a:ext cx="3660486" cy="332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119450" y="4819844"/>
            <a:ext cx="721514" cy="23092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841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12700" y="0"/>
            <a:ext cx="91313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sz="2400" u="sng" dirty="0">
                <a:latin typeface="Tahoma" charset="0"/>
                <a:cs typeface="+mn-cs"/>
              </a:rPr>
              <a:t>Lysosome</a:t>
            </a:r>
            <a:r>
              <a:rPr lang="en-US" sz="2400" dirty="0">
                <a:latin typeface="Tahoma" charset="0"/>
                <a:cs typeface="+mn-cs"/>
              </a:rPr>
              <a:t> – </a:t>
            </a:r>
            <a:endParaRPr lang="en-US" sz="2400" dirty="0" smtClean="0">
              <a:latin typeface="Tahoma" charset="0"/>
              <a:cs typeface="+mn-cs"/>
            </a:endParaRPr>
          </a:p>
          <a:p>
            <a:pPr lvl="1">
              <a:defRPr/>
            </a:pPr>
            <a:r>
              <a:rPr lang="en-US" sz="2000" dirty="0" smtClean="0">
                <a:latin typeface="Tahoma" charset="0"/>
                <a:cs typeface="+mn-cs"/>
              </a:rPr>
              <a:t>Small organelles filled with enzymes</a:t>
            </a:r>
          </a:p>
          <a:p>
            <a:pPr lvl="1">
              <a:defRPr/>
            </a:pPr>
            <a:r>
              <a:rPr lang="en-US" sz="2000" dirty="0">
                <a:latin typeface="Tahoma" charset="0"/>
                <a:cs typeface="+mn-cs"/>
              </a:rPr>
              <a:t>(</a:t>
            </a:r>
            <a:r>
              <a:rPr lang="en-US" sz="2000" dirty="0" smtClean="0">
                <a:latin typeface="Tahoma" charset="0"/>
                <a:cs typeface="+mn-cs"/>
              </a:rPr>
              <a:t>vesicle </a:t>
            </a:r>
            <a:r>
              <a:rPr lang="en-US" sz="2000" dirty="0">
                <a:latin typeface="Tahoma" charset="0"/>
                <a:cs typeface="+mn-cs"/>
              </a:rPr>
              <a:t>that contains digestive </a:t>
            </a:r>
            <a:r>
              <a:rPr lang="en-US" sz="2000" dirty="0" smtClean="0">
                <a:latin typeface="Tahoma" charset="0"/>
                <a:cs typeface="+mn-cs"/>
              </a:rPr>
              <a:t>enzymes</a:t>
            </a:r>
            <a:br>
              <a:rPr lang="en-US" sz="2000" dirty="0" smtClean="0">
                <a:latin typeface="Tahoma" charset="0"/>
                <a:cs typeface="+mn-cs"/>
              </a:rPr>
            </a:br>
            <a:r>
              <a:rPr lang="en-US" sz="2000" dirty="0" smtClean="0">
                <a:latin typeface="Tahoma" charset="0"/>
                <a:cs typeface="+mn-cs"/>
              </a:rPr>
              <a:t> </a:t>
            </a:r>
            <a:r>
              <a:rPr lang="en-US" sz="2000" dirty="0">
                <a:latin typeface="Tahoma" charset="0"/>
                <a:cs typeface="+mn-cs"/>
              </a:rPr>
              <a:t>produced by </a:t>
            </a:r>
            <a:r>
              <a:rPr lang="en-US" sz="2000" dirty="0" smtClean="0">
                <a:latin typeface="Tahoma" charset="0"/>
                <a:cs typeface="+mn-cs"/>
              </a:rPr>
              <a:t>Golgi)</a:t>
            </a:r>
            <a:endParaRPr lang="en-US" sz="2000" dirty="0">
              <a:latin typeface="Tahoma" charset="0"/>
              <a:cs typeface="+mn-cs"/>
            </a:endParaRPr>
          </a:p>
          <a:p>
            <a:pPr lvl="1">
              <a:defRPr/>
            </a:pPr>
            <a:r>
              <a:rPr lang="en-US" sz="2400" dirty="0">
                <a:latin typeface="Tahoma" charset="0"/>
              </a:rPr>
              <a:t>Digest organic materials, bacteria, </a:t>
            </a:r>
            <a:r>
              <a:rPr lang="en-US" sz="2400" dirty="0" err="1">
                <a:latin typeface="Tahoma" charset="0"/>
              </a:rPr>
              <a:t>etc</a:t>
            </a:r>
            <a:endParaRPr lang="en-US" sz="2400" dirty="0">
              <a:latin typeface="Tahoma" charset="0"/>
            </a:endParaRPr>
          </a:p>
          <a:p>
            <a:pPr lvl="1">
              <a:defRPr/>
            </a:pPr>
            <a:r>
              <a:rPr lang="en-US" sz="2400" dirty="0">
                <a:latin typeface="Tahoma" charset="0"/>
              </a:rPr>
              <a:t>Break down </a:t>
            </a:r>
            <a:r>
              <a:rPr lang="en-US" sz="2400" dirty="0" smtClean="0">
                <a:latin typeface="Tahoma" charset="0"/>
              </a:rPr>
              <a:t>lipids, carbohydrates and proteins so they can be used by the cell</a:t>
            </a:r>
            <a:endParaRPr lang="en-US" sz="2400" dirty="0">
              <a:latin typeface="Tahoma" charset="0"/>
            </a:endParaRPr>
          </a:p>
          <a:p>
            <a:pPr>
              <a:defRPr/>
            </a:pPr>
            <a:endParaRPr lang="en-US" sz="2400" dirty="0">
              <a:effectLst/>
              <a:latin typeface="Tahoma" charset="0"/>
              <a:cs typeface="+mn-cs"/>
            </a:endParaRPr>
          </a:p>
        </p:txBody>
      </p:sp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443288"/>
            <a:ext cx="4267200" cy="341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70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1569"/>
            <a:ext cx="3657600" cy="3229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298" y="0"/>
            <a:ext cx="360870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435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2000"/>
              </a:spcBef>
              <a:buClr>
                <a:schemeClr val="accent1"/>
              </a:buClr>
            </a:pPr>
            <a:r>
              <a:rPr lang="en-US" sz="2400" u="sng" dirty="0">
                <a:latin typeface="Tahoma" charset="0"/>
              </a:rPr>
              <a:t>Cytolysis or autolysis </a:t>
            </a:r>
            <a:r>
              <a:rPr lang="en-US" sz="2400" dirty="0">
                <a:latin typeface="Tahoma" charset="0"/>
              </a:rPr>
              <a:t>– lysosomes release enzymes to destroy the cell (old or malfunctioning cells)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443288"/>
            <a:ext cx="4267200" cy="341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1569"/>
            <a:ext cx="3657600" cy="3229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297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Book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Clr>
                <a:schemeClr val="hlink"/>
              </a:buClr>
              <a:buSzPct val="80000"/>
              <a:buFont typeface="Wingdings" charset="0"/>
              <a:buChar char="n"/>
              <a:defRPr/>
            </a:pPr>
            <a:r>
              <a:rPr lang="en-US" sz="3200" dirty="0" smtClean="0">
                <a:effectLst/>
                <a:latin typeface="Tahoma" charset="0"/>
              </a:rPr>
              <a:t>Review of what we’ve already covered</a:t>
            </a:r>
          </a:p>
          <a:p>
            <a:pPr marL="342900" lvl="1" indent="-342900">
              <a:buClr>
                <a:schemeClr val="hlink"/>
              </a:buClr>
              <a:buSzPct val="80000"/>
              <a:buFont typeface="Wingdings" charset="0"/>
              <a:buChar char="n"/>
              <a:defRPr/>
            </a:pPr>
            <a:r>
              <a:rPr lang="en-US" sz="3200" dirty="0" smtClean="0">
                <a:effectLst/>
                <a:latin typeface="Tahoma" charset="0"/>
              </a:rPr>
              <a:t>Read pages 188-194</a:t>
            </a:r>
          </a:p>
          <a:p>
            <a:pPr>
              <a:defRPr/>
            </a:pPr>
            <a:r>
              <a:rPr lang="en-US" sz="3200" dirty="0" smtClean="0"/>
              <a:t>#1-3</a:t>
            </a:r>
          </a:p>
          <a:p>
            <a:pPr>
              <a:defRPr/>
            </a:pPr>
            <a:endParaRPr lang="en-US" sz="3200" dirty="0"/>
          </a:p>
          <a:p>
            <a:pPr>
              <a:defRPr/>
            </a:pPr>
            <a:r>
              <a:rPr lang="en-US" sz="3200" dirty="0" smtClean="0"/>
              <a:t>Book assignment </a:t>
            </a:r>
            <a:r>
              <a:rPr lang="en-US" sz="3200" dirty="0" smtClean="0">
                <a:sym typeface="Wingdings"/>
              </a:rPr>
              <a:t> Due at end of period</a:t>
            </a:r>
            <a:endParaRPr lang="en-US" sz="3200" dirty="0" smtClean="0"/>
          </a:p>
          <a:p>
            <a:pPr>
              <a:defRPr/>
            </a:pPr>
            <a:r>
              <a:rPr lang="en-US" sz="3200" dirty="0" smtClean="0"/>
              <a:t>Thread Lab </a:t>
            </a:r>
            <a:r>
              <a:rPr lang="en-US" sz="3200" dirty="0" smtClean="0">
                <a:sym typeface="Wingdings"/>
              </a:rPr>
              <a:t> </a:t>
            </a:r>
            <a:r>
              <a:rPr lang="en-US" sz="3200" dirty="0" smtClean="0"/>
              <a:t>DUE MONDAY:</a:t>
            </a:r>
          </a:p>
          <a:p>
            <a:pPr marL="114300" indent="0">
              <a:buNone/>
              <a:defRPr/>
            </a:pPr>
            <a:endParaRPr lang="en-US" sz="3200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7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Cytoskeleton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err="1" smtClean="0"/>
              <a:t>Cyto</a:t>
            </a:r>
            <a:r>
              <a:rPr lang="en-US" sz="3000" dirty="0" smtClean="0"/>
              <a:t> = cell</a:t>
            </a:r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Trapezoid 3"/>
          <p:cNvSpPr/>
          <p:nvPr/>
        </p:nvSpPr>
        <p:spPr>
          <a:xfrm>
            <a:off x="1962521" y="1600200"/>
            <a:ext cx="1250626" cy="709053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239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8158163" cy="48688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>
                <a:latin typeface="Tahoma" charset="0"/>
              </a:rPr>
              <a:t>Cytoskeleton</a:t>
            </a:r>
            <a:r>
              <a:rPr lang="en-US" sz="2600" dirty="0">
                <a:latin typeface="Tahoma" charset="0"/>
              </a:rPr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network of thin tubes / filaments that supports the </a:t>
            </a:r>
            <a:r>
              <a:rPr lang="en-US" sz="2600" dirty="0" smtClean="0">
                <a:latin typeface="Tahoma" charset="0"/>
              </a:rPr>
              <a:t>cell / give it shape</a:t>
            </a:r>
            <a:endParaRPr lang="en-US" sz="2600" dirty="0">
              <a:latin typeface="Tahoma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>
                <a:latin typeface="Tahoma" charset="0"/>
              </a:rPr>
              <a:t>Microfilament</a:t>
            </a:r>
            <a:r>
              <a:rPr lang="en-US" sz="2600" dirty="0">
                <a:latin typeface="Tahoma" charset="0"/>
              </a:rPr>
              <a:t> </a:t>
            </a:r>
            <a:r>
              <a:rPr lang="en-US" sz="2600" dirty="0" smtClean="0">
                <a:latin typeface="Tahoma" charset="0"/>
              </a:rPr>
              <a:t>– </a:t>
            </a:r>
            <a:endParaRPr lang="en-US" sz="26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 smtClean="0">
                <a:latin typeface="Tahoma" charset="0"/>
              </a:rPr>
              <a:t>Threadlike structures </a:t>
            </a:r>
            <a:r>
              <a:rPr lang="en-US" sz="2600" dirty="0">
                <a:latin typeface="Tahoma" charset="0"/>
              </a:rPr>
              <a:t>that </a:t>
            </a:r>
            <a:r>
              <a:rPr lang="en-US" sz="2600" dirty="0" smtClean="0">
                <a:latin typeface="Tahoma" charset="0"/>
              </a:rPr>
              <a:t>made </a:t>
            </a:r>
            <a:r>
              <a:rPr lang="en-US" sz="2600" dirty="0">
                <a:latin typeface="Tahoma" charset="0"/>
              </a:rPr>
              <a:t>of </a:t>
            </a:r>
            <a:r>
              <a:rPr lang="en-US" sz="2600" dirty="0" smtClean="0">
                <a:latin typeface="Tahoma" charset="0"/>
              </a:rPr>
              <a:t>protein that support the cell</a:t>
            </a:r>
            <a:endParaRPr lang="en-US" sz="2600" dirty="0">
              <a:latin typeface="Tahoma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 smtClean="0">
                <a:latin typeface="Tahoma" charset="0"/>
              </a:rPr>
              <a:t>Microtubule</a:t>
            </a:r>
            <a:r>
              <a:rPr lang="en-US" sz="2600" dirty="0" smtClean="0">
                <a:latin typeface="Tahoma" charset="0"/>
              </a:rPr>
              <a:t> </a:t>
            </a:r>
            <a:r>
              <a:rPr lang="en-US" sz="2600" dirty="0">
                <a:latin typeface="Tahoma" charset="0"/>
              </a:rPr>
              <a:t>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hollow tubes made of protein that hold organelles in place and give the cell shape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endParaRPr lang="en-US" dirty="0">
              <a:latin typeface="Tahoma" charset="0"/>
            </a:endParaRP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48088"/>
            <a:ext cx="4724400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8675"/>
            <a:ext cx="4833742" cy="198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435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en-US">
                <a:latin typeface="Tahoma" charset="0"/>
                <a:cs typeface="+mn-cs"/>
              </a:rPr>
              <a:t>Intermediate filaments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>
                <a:latin typeface="Tahoma" charset="0"/>
              </a:rPr>
              <a:t>Rods that anchor nucleus and other organelles in place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>
                <a:latin typeface="Tahoma" charset="0"/>
              </a:rPr>
              <a:t>Maintain internal shape of the nucleus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>
                <a:latin typeface="Tahoma" charset="0"/>
              </a:rPr>
              <a:t>Make up most of your hair</a:t>
            </a:r>
          </a:p>
        </p:txBody>
      </p:sp>
    </p:spTree>
    <p:extLst>
      <p:ext uri="{BB962C8B-B14F-4D97-AF65-F5344CB8AC3E}">
        <p14:creationId xmlns:p14="http://schemas.microsoft.com/office/powerpoint/2010/main" val="2077008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12/13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12/13 ATB </a:t>
            </a:r>
            <a:r>
              <a:rPr lang="en-US" dirty="0" smtClean="0">
                <a:sym typeface="Wingdings"/>
              </a:rPr>
              <a:t> What is the function of the cytoskeleton?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filling out your notes.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477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Oval 6"/>
          <p:cNvSpPr>
            <a:spLocks noChangeArrowheads="1"/>
          </p:cNvSpPr>
          <p:nvPr/>
        </p:nvSpPr>
        <p:spPr bwMode="auto">
          <a:xfrm>
            <a:off x="4191000" y="1981200"/>
            <a:ext cx="9144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cs typeface="+mn-cs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4247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en-US" u="sng" dirty="0">
                <a:latin typeface="Tahoma" charset="0"/>
              </a:rPr>
              <a:t>Centriole</a:t>
            </a:r>
            <a:r>
              <a:rPr lang="en-US" dirty="0">
                <a:latin typeface="Tahoma" charset="0"/>
              </a:rPr>
              <a:t> – </a:t>
            </a:r>
            <a:endParaRPr lang="en-US" dirty="0" smtClean="0">
              <a:latin typeface="Tahoma" charset="0"/>
            </a:endParaRPr>
          </a:p>
          <a:p>
            <a:pPr lvl="1">
              <a:lnSpc>
                <a:spcPct val="70000"/>
              </a:lnSpc>
              <a:defRPr/>
            </a:pPr>
            <a:r>
              <a:rPr lang="en-US" sz="2400" dirty="0" smtClean="0">
                <a:latin typeface="Tahoma" charset="0"/>
              </a:rPr>
              <a:t>Located near nucleus</a:t>
            </a:r>
            <a:endParaRPr lang="en-US" sz="24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400" dirty="0" smtClean="0">
                <a:latin typeface="Tahoma" charset="0"/>
              </a:rPr>
              <a:t>Help to organize cell division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400" dirty="0" smtClean="0">
                <a:latin typeface="Tahoma" charset="0"/>
              </a:rPr>
              <a:t>Not </a:t>
            </a:r>
            <a:r>
              <a:rPr lang="en-US" sz="2400" dirty="0">
                <a:latin typeface="Tahoma" charset="0"/>
              </a:rPr>
              <a:t>found in plant cells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dirty="0">
              <a:latin typeface="Tahoma" charset="0"/>
              <a:cs typeface="+mn-cs"/>
            </a:endParaRP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40040"/>
            <a:ext cx="24574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488" y="1770427"/>
            <a:ext cx="5942511" cy="508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9728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2296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>
                <a:latin typeface="Tahoma" charset="0"/>
              </a:rPr>
              <a:t>Cilium</a:t>
            </a:r>
            <a:r>
              <a:rPr lang="en-US" sz="2600" dirty="0">
                <a:latin typeface="Tahoma" charset="0"/>
              </a:rPr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Hair like structures that extend from the surface of cells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Assist in cell movement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Very numerous</a:t>
            </a:r>
          </a:p>
          <a:p>
            <a:pPr lvl="1" eaLnBrk="1" hangingPunct="1">
              <a:lnSpc>
                <a:spcPct val="70000"/>
              </a:lnSpc>
              <a:defRPr/>
            </a:pPr>
            <a:endParaRPr lang="en-US" sz="26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endParaRPr lang="en-US" sz="2600" dirty="0">
              <a:latin typeface="Tahoma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>
                <a:latin typeface="Tahoma" charset="0"/>
              </a:rPr>
              <a:t>Flagellum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Whip like structure that assist in movement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Usually less in number</a:t>
            </a:r>
          </a:p>
          <a:p>
            <a:pPr lvl="1" eaLnBrk="1" hangingPunct="1">
              <a:lnSpc>
                <a:spcPct val="70000"/>
              </a:lnSpc>
              <a:defRPr/>
            </a:pPr>
            <a:endParaRPr lang="en-US" dirty="0">
              <a:latin typeface="Tahoma" charset="0"/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762000"/>
            <a:ext cx="3438525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1828800" y="228600"/>
            <a:ext cx="4191000" cy="144780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38862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010025"/>
            <a:ext cx="305752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664075"/>
            <a:ext cx="2209800" cy="219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5280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975"/>
            <a:ext cx="8458200" cy="5965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Tahoma" charset="0"/>
              </a:rPr>
              <a:t>Microscope Practice Assignment</a:t>
            </a:r>
          </a:p>
        </p:txBody>
      </p:sp>
      <p:sp>
        <p:nvSpPr>
          <p:cNvPr id="81922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19921"/>
            <a:ext cx="8458200" cy="53112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Tahoma" charset="0"/>
              </a:rPr>
              <a:t>Be careful with the scopes</a:t>
            </a:r>
            <a:r>
              <a:rPr lang="en-US" dirty="0" smtClean="0">
                <a:latin typeface="Tahoma" charset="0"/>
              </a:rPr>
              <a:t>!</a:t>
            </a:r>
          </a:p>
          <a:p>
            <a:r>
              <a:rPr lang="en-US" dirty="0" smtClean="0">
                <a:effectLst/>
                <a:latin typeface="Tahoma" charset="0"/>
              </a:rPr>
              <a:t>Read all directions carefully</a:t>
            </a:r>
          </a:p>
          <a:p>
            <a:endParaRPr lang="en-US" dirty="0" smtClean="0">
              <a:latin typeface="Tahoma" charset="0"/>
            </a:endParaRPr>
          </a:p>
          <a:p>
            <a:r>
              <a:rPr lang="en-US" dirty="0" smtClean="0">
                <a:latin typeface="Tahoma" charset="0"/>
              </a:rPr>
              <a:t>Be sure you label the images with:</a:t>
            </a:r>
          </a:p>
          <a:p>
            <a:pPr lvl="1"/>
            <a:r>
              <a:rPr lang="en-US" dirty="0" smtClean="0">
                <a:latin typeface="Tahoma" charset="0"/>
              </a:rPr>
              <a:t>What it is</a:t>
            </a:r>
          </a:p>
          <a:p>
            <a:pPr lvl="1"/>
            <a:r>
              <a:rPr lang="en-US" dirty="0" smtClean="0">
                <a:latin typeface="Tahoma" charset="0"/>
              </a:rPr>
              <a:t>What magnification</a:t>
            </a:r>
          </a:p>
          <a:p>
            <a:pPr lvl="1"/>
            <a:r>
              <a:rPr lang="en-US" dirty="0" smtClean="0">
                <a:latin typeface="Tahoma" charset="0"/>
              </a:rPr>
              <a:t>Follow the directions for any else.</a:t>
            </a:r>
            <a:endParaRPr lang="en-US" dirty="0">
              <a:latin typeface="Tahoma" charset="0"/>
            </a:endParaRPr>
          </a:p>
          <a:p>
            <a:endParaRPr lang="en-US" dirty="0">
              <a:latin typeface="Tahoma" charset="0"/>
            </a:endParaRPr>
          </a:p>
          <a:p>
            <a:endParaRPr lang="en-US" dirty="0" smtClean="0"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041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862" y="2476509"/>
            <a:ext cx="7804925" cy="268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428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was the purpose of complete the lab?</a:t>
            </a:r>
          </a:p>
          <a:p>
            <a:r>
              <a:rPr lang="en-US" dirty="0" smtClean="0"/>
              <a:t>Compare plant and animal cell.</a:t>
            </a:r>
          </a:p>
          <a:p>
            <a:r>
              <a:rPr lang="en-US" dirty="0" smtClean="0"/>
              <a:t>Using microscopes</a:t>
            </a:r>
          </a:p>
          <a:p>
            <a:r>
              <a:rPr lang="en-US" dirty="0" smtClean="0"/>
              <a:t>Using computers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915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00663"/>
          </a:xfrm>
        </p:spPr>
        <p:txBody>
          <a:bodyPr/>
          <a:lstStyle/>
          <a:p>
            <a:r>
              <a:rPr lang="en-US" dirty="0" smtClean="0"/>
              <a:t>Quiz Review (quiz Monday)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73870"/>
            <a:ext cx="9144000" cy="476973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Cell structure relates to cell _________.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Differences between plant and animals cells?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Similarities between plant and animal cells?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Why do we use the stain in lab?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Differences between eukaryotic and prokaryotic cells?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Similarities between eukaryotic and prokaryotic?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33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12/16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12/16 ATB </a:t>
            </a:r>
            <a:r>
              <a:rPr lang="en-US" dirty="0" smtClean="0">
                <a:sym typeface="Wingdings"/>
              </a:rPr>
              <a:t> What is the function of the cell </a:t>
            </a:r>
            <a:r>
              <a:rPr lang="en-US" dirty="0" err="1" smtClean="0">
                <a:sym typeface="Wingdings"/>
              </a:rPr>
              <a:t>memebrane</a:t>
            </a:r>
            <a:r>
              <a:rPr lang="en-US" dirty="0" smtClean="0">
                <a:sym typeface="Wingdings"/>
              </a:rPr>
              <a:t>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Look over the notes</a:t>
            </a:r>
          </a:p>
          <a:p>
            <a:pPr lvl="1"/>
            <a:r>
              <a:rPr lang="en-US" dirty="0" smtClean="0">
                <a:sym typeface="Wingdings"/>
              </a:rPr>
              <a:t>Check out the laptops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164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</a:p>
          <a:p>
            <a:r>
              <a:rPr lang="en-US" dirty="0" smtClean="0"/>
              <a:t>Page 173</a:t>
            </a:r>
          </a:p>
          <a:p>
            <a:r>
              <a:rPr lang="en-US" dirty="0" smtClean="0"/>
              <a:t>#1-9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832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8500" dirty="0"/>
              <a:t>Organelles That Build Proteins</a:t>
            </a:r>
            <a:br>
              <a:rPr lang="en-US" sz="8500" dirty="0"/>
            </a:br>
            <a:endParaRPr lang="en-US" sz="8500" dirty="0"/>
          </a:p>
        </p:txBody>
      </p:sp>
    </p:spTree>
    <p:extLst>
      <p:ext uri="{BB962C8B-B14F-4D97-AF65-F5344CB8AC3E}">
        <p14:creationId xmlns:p14="http://schemas.microsoft.com/office/powerpoint/2010/main" val="3876725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2296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r>
              <a:rPr lang="en-US" sz="3000" u="sng" dirty="0">
                <a:latin typeface="Tahoma" charset="0"/>
              </a:rPr>
              <a:t>Ribosome</a:t>
            </a:r>
            <a:r>
              <a:rPr lang="en-US" sz="3000" dirty="0">
                <a:latin typeface="Tahoma" charset="0"/>
              </a:rPr>
              <a:t> – </a:t>
            </a:r>
          </a:p>
          <a:p>
            <a:pPr lvl="1">
              <a:defRPr/>
            </a:pPr>
            <a:r>
              <a:rPr lang="en-US" sz="3000" dirty="0">
                <a:latin typeface="Tahoma" charset="0"/>
              </a:rPr>
              <a:t>proteins that direct protein synthesis</a:t>
            </a:r>
          </a:p>
          <a:p>
            <a:pPr lvl="1">
              <a:defRPr/>
            </a:pPr>
            <a:r>
              <a:rPr lang="en-US" sz="3000" dirty="0">
                <a:latin typeface="Tahoma" charset="0"/>
              </a:rPr>
              <a:t>Consist of two subunits</a:t>
            </a: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2475"/>
            <a:ext cx="5105400" cy="483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471863"/>
            <a:ext cx="3962400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03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915400" cy="5638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3000" u="sng" dirty="0">
                <a:latin typeface="Tahoma" charset="0"/>
              </a:rPr>
              <a:t>Endoplasmic reticulum (ER</a:t>
            </a:r>
            <a:r>
              <a:rPr lang="en-US" sz="3000" u="sng" dirty="0" smtClean="0">
                <a:latin typeface="Tahoma" charset="0"/>
              </a:rPr>
              <a:t>)</a:t>
            </a:r>
            <a:r>
              <a:rPr lang="en-US" sz="3000" dirty="0" smtClean="0">
                <a:latin typeface="Tahoma" charset="0"/>
              </a:rPr>
              <a:t> – </a:t>
            </a:r>
            <a:endParaRPr lang="en-US" sz="3000" dirty="0">
              <a:latin typeface="Tahoma" charset="0"/>
            </a:endParaRPr>
          </a:p>
          <a:p>
            <a:pPr lvl="1">
              <a:lnSpc>
                <a:spcPct val="70000"/>
              </a:lnSpc>
              <a:defRPr/>
            </a:pPr>
            <a:r>
              <a:rPr lang="en-US" sz="3000" dirty="0">
                <a:latin typeface="Tahoma" charset="0"/>
              </a:rPr>
              <a:t>An internal membrane system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3000" u="sng" dirty="0" smtClean="0">
                <a:latin typeface="Tahoma" charset="0"/>
              </a:rPr>
              <a:t>Function</a:t>
            </a:r>
            <a:r>
              <a:rPr lang="en-US" sz="3000" dirty="0" smtClean="0">
                <a:latin typeface="Tahoma" charset="0"/>
              </a:rPr>
              <a:t> – packages proteins / other substances made on it’s surface into vesicles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3000" dirty="0" smtClean="0">
                <a:latin typeface="Tahoma" charset="0"/>
              </a:rPr>
              <a:t>Sends protein vesicles to </a:t>
            </a:r>
            <a:r>
              <a:rPr lang="en-US" sz="3000" dirty="0" err="1" smtClean="0">
                <a:latin typeface="Tahoma" charset="0"/>
              </a:rPr>
              <a:t>golgi</a:t>
            </a:r>
            <a:r>
              <a:rPr lang="en-US" sz="3000" dirty="0" smtClean="0">
                <a:latin typeface="Tahoma" charset="0"/>
              </a:rPr>
              <a:t> apparatus</a:t>
            </a:r>
          </a:p>
          <a:p>
            <a:pPr lvl="1" eaLnBrk="1" hangingPunct="1">
              <a:lnSpc>
                <a:spcPct val="70000"/>
              </a:lnSpc>
              <a:defRPr/>
            </a:pPr>
            <a:endParaRPr lang="en-US" sz="2400" dirty="0">
              <a:latin typeface="Tahoma" charset="0"/>
            </a:endParaRPr>
          </a:p>
          <a:p>
            <a:pPr eaLnBrk="1" hangingPunct="1">
              <a:lnSpc>
                <a:spcPct val="70000"/>
              </a:lnSpc>
              <a:buFont typeface="Wingdings" charset="0"/>
              <a:buNone/>
              <a:defRPr/>
            </a:pPr>
            <a:endParaRPr lang="en-US" sz="2400" dirty="0">
              <a:latin typeface="Tahoma" charset="0"/>
              <a:cs typeface="+mn-cs"/>
            </a:endParaRPr>
          </a:p>
          <a:p>
            <a:pPr>
              <a:lnSpc>
                <a:spcPct val="90000"/>
              </a:lnSpc>
              <a:defRPr/>
            </a:pPr>
            <a:endParaRPr lang="en-US" sz="2400" dirty="0">
              <a:effectLst/>
              <a:latin typeface="Tahoma" charset="0"/>
              <a:cs typeface="+mn-cs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4960"/>
            <a:ext cx="5105400" cy="3633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76600"/>
            <a:ext cx="35814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782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4144963"/>
          </a:xfrm>
        </p:spPr>
        <p:txBody>
          <a:bodyPr>
            <a:normAutofit/>
          </a:bodyPr>
          <a:lstStyle/>
          <a:p>
            <a:pPr lvl="1">
              <a:lnSpc>
                <a:spcPct val="70000"/>
              </a:lnSpc>
              <a:defRPr/>
            </a:pPr>
            <a:r>
              <a:rPr lang="en-US" sz="3000" u="sng" dirty="0">
                <a:latin typeface="Tahoma" charset="0"/>
              </a:rPr>
              <a:t>Rough ER </a:t>
            </a:r>
            <a:r>
              <a:rPr lang="en-US" sz="3000" dirty="0">
                <a:latin typeface="Tahoma" charset="0"/>
              </a:rPr>
              <a:t>– contains ribosome's</a:t>
            </a:r>
          </a:p>
          <a:p>
            <a:pPr lvl="2">
              <a:lnSpc>
                <a:spcPct val="70000"/>
              </a:lnSpc>
              <a:defRPr/>
            </a:pPr>
            <a:r>
              <a:rPr lang="en-US" sz="3000" dirty="0" smtClean="0">
                <a:latin typeface="Tahoma" charset="0"/>
              </a:rPr>
              <a:t>Called “rough” b/c it has ribosomes on it’s surface</a:t>
            </a:r>
          </a:p>
          <a:p>
            <a:pPr lvl="2">
              <a:lnSpc>
                <a:spcPct val="70000"/>
              </a:lnSpc>
              <a:defRPr/>
            </a:pPr>
            <a:r>
              <a:rPr lang="en-US" sz="3000" dirty="0" smtClean="0">
                <a:latin typeface="Tahoma" charset="0"/>
              </a:rPr>
              <a:t>Produces vesicles with proteins in them</a:t>
            </a:r>
          </a:p>
          <a:p>
            <a:pPr lvl="1">
              <a:lnSpc>
                <a:spcPct val="70000"/>
              </a:lnSpc>
              <a:defRPr/>
            </a:pPr>
            <a:r>
              <a:rPr lang="en-US" sz="3000" u="sng" dirty="0" smtClean="0">
                <a:latin typeface="Tahoma" charset="0"/>
              </a:rPr>
              <a:t>Smooth </a:t>
            </a:r>
            <a:r>
              <a:rPr lang="en-US" sz="3000" u="sng" dirty="0">
                <a:latin typeface="Tahoma" charset="0"/>
              </a:rPr>
              <a:t>ER </a:t>
            </a:r>
            <a:r>
              <a:rPr lang="en-US" sz="3000" dirty="0" smtClean="0">
                <a:latin typeface="Tahoma" charset="0"/>
              </a:rPr>
              <a:t>–</a:t>
            </a:r>
          </a:p>
          <a:p>
            <a:pPr lvl="2">
              <a:lnSpc>
                <a:spcPct val="70000"/>
              </a:lnSpc>
              <a:defRPr/>
            </a:pPr>
            <a:r>
              <a:rPr lang="en-US" sz="2800" dirty="0" smtClean="0">
                <a:latin typeface="Tahoma" charset="0"/>
              </a:rPr>
              <a:t>Lacks ribosomes</a:t>
            </a:r>
            <a:endParaRPr lang="en-US" sz="2800" dirty="0">
              <a:latin typeface="Tahoma" charset="0"/>
            </a:endParaRPr>
          </a:p>
          <a:p>
            <a:pPr lvl="2">
              <a:lnSpc>
                <a:spcPct val="70000"/>
              </a:lnSpc>
              <a:defRPr/>
            </a:pPr>
            <a:r>
              <a:rPr lang="en-US" sz="3000" dirty="0">
                <a:latin typeface="Tahoma" charset="0"/>
              </a:rPr>
              <a:t>Produce </a:t>
            </a:r>
            <a:r>
              <a:rPr lang="en-US" sz="3000" dirty="0" smtClean="0">
                <a:latin typeface="Tahoma" charset="0"/>
              </a:rPr>
              <a:t>lipids (phospholipid) </a:t>
            </a:r>
            <a:r>
              <a:rPr lang="en-US" sz="3000" dirty="0">
                <a:latin typeface="Tahoma" charset="0"/>
              </a:rPr>
              <a:t>and hormones in sex cells </a:t>
            </a:r>
            <a:r>
              <a:rPr lang="en-US" sz="3000" dirty="0" smtClean="0">
                <a:latin typeface="Tahoma" charset="0"/>
              </a:rPr>
              <a:t>(like estrogen </a:t>
            </a:r>
            <a:r>
              <a:rPr lang="en-US" sz="3000" dirty="0">
                <a:latin typeface="Tahoma" charset="0"/>
              </a:rPr>
              <a:t>&amp; testosterone)</a:t>
            </a:r>
          </a:p>
          <a:p>
            <a:endParaRPr lang="en-US" sz="2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4960"/>
            <a:ext cx="5105400" cy="3633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76600"/>
            <a:ext cx="35814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045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867"/>
            <a:ext cx="858960" cy="6589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sz="4000" dirty="0" smtClean="0">
                <a:effectLst/>
                <a:latin typeface="Tahoma" charset="0"/>
              </a:rPr>
              <a:t>ER</a:t>
            </a:r>
            <a:endParaRPr lang="en-US" sz="4000" dirty="0">
              <a:effectLst/>
              <a:latin typeface="Tahoma" charset="0"/>
            </a:endParaRPr>
          </a:p>
        </p:txBody>
      </p:sp>
      <p:sp>
        <p:nvSpPr>
          <p:cNvPr id="122882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288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60" y="199105"/>
            <a:ext cx="8241746" cy="665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168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662175"/>
          </a:xfrm>
        </p:spPr>
        <p:txBody>
          <a:bodyPr/>
          <a:lstStyle/>
          <a:p>
            <a:r>
              <a:rPr lang="en-US" dirty="0" smtClean="0"/>
              <a:t>11/11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62190"/>
            <a:ext cx="8735142" cy="5895810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What makes proteins in a cell?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sz="2800" dirty="0" smtClean="0"/>
              <a:t>Finish thread and “e” lab</a:t>
            </a:r>
          </a:p>
          <a:p>
            <a:pPr lvl="1"/>
            <a:r>
              <a:rPr lang="en-US" sz="2800" dirty="0" smtClean="0"/>
              <a:t>You need the 4 pictures in Microsoft word</a:t>
            </a:r>
          </a:p>
          <a:p>
            <a:pPr lvl="1"/>
            <a:r>
              <a:rPr lang="en-US" sz="2800" dirty="0" smtClean="0"/>
              <a:t>You need to label them (follow directions)</a:t>
            </a:r>
          </a:p>
          <a:p>
            <a:pPr lvl="1"/>
            <a:r>
              <a:rPr lang="en-US" sz="2800" dirty="0" smtClean="0"/>
              <a:t>You need to show me them on the computer for credit.</a:t>
            </a:r>
            <a:endParaRPr lang="en-US" sz="2800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/>
              <a:t>Periods 6 and 7 </a:t>
            </a:r>
          </a:p>
          <a:p>
            <a:pPr lvl="2"/>
            <a:r>
              <a:rPr lang="en-US" dirty="0"/>
              <a:t>Page 205</a:t>
            </a:r>
          </a:p>
          <a:p>
            <a:pPr lvl="2"/>
            <a:r>
              <a:rPr lang="en-US" dirty="0"/>
              <a:t>#1-5</a:t>
            </a:r>
          </a:p>
          <a:p>
            <a:pPr lvl="2"/>
            <a:r>
              <a:rPr lang="en-US" dirty="0" smtClean="0"/>
              <a:t>Turn it in!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30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0" y="228600"/>
            <a:ext cx="91440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>
                <a:latin typeface="Tahoma" charset="0"/>
              </a:rPr>
              <a:t>Golgi Apparatus </a:t>
            </a:r>
            <a:r>
              <a:rPr lang="en-US" sz="2600" dirty="0" smtClean="0">
                <a:latin typeface="Tahoma" charset="0"/>
              </a:rPr>
              <a:t>-</a:t>
            </a:r>
            <a:endParaRPr lang="en-US" sz="26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Flattened </a:t>
            </a:r>
            <a:r>
              <a:rPr lang="en-US" sz="2600" dirty="0" smtClean="0">
                <a:latin typeface="Tahoma" charset="0"/>
              </a:rPr>
              <a:t>stack of membranes</a:t>
            </a:r>
            <a:endParaRPr lang="en-US" sz="26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u="sng" dirty="0" smtClean="0">
                <a:latin typeface="Tahoma" charset="0"/>
              </a:rPr>
              <a:t>FUNCTION</a:t>
            </a:r>
            <a:r>
              <a:rPr lang="en-US" sz="2600" dirty="0" smtClean="0">
                <a:latin typeface="Tahoma" charset="0"/>
              </a:rPr>
              <a:t> - Receive </a:t>
            </a:r>
            <a:r>
              <a:rPr lang="en-US" sz="2600" dirty="0">
                <a:latin typeface="Tahoma" charset="0"/>
              </a:rPr>
              <a:t>vesicles from ER and modify them as </a:t>
            </a:r>
            <a:r>
              <a:rPr lang="en-US" sz="2600" dirty="0" smtClean="0">
                <a:latin typeface="Tahoma" charset="0"/>
              </a:rPr>
              <a:t>they </a:t>
            </a:r>
            <a:r>
              <a:rPr lang="en-US" sz="2600" dirty="0">
                <a:latin typeface="Tahoma" charset="0"/>
              </a:rPr>
              <a:t>move through the Golgi (get </a:t>
            </a:r>
            <a:r>
              <a:rPr lang="ja-JP" altLang="en-US" sz="2600" dirty="0">
                <a:latin typeface="Tahoma" charset="0"/>
              </a:rPr>
              <a:t>“</a:t>
            </a:r>
            <a:r>
              <a:rPr lang="en-US" sz="2600" dirty="0">
                <a:latin typeface="Tahoma" charset="0"/>
              </a:rPr>
              <a:t>address labels</a:t>
            </a:r>
            <a:r>
              <a:rPr lang="ja-JP" altLang="en-US" sz="2600" dirty="0">
                <a:latin typeface="Tahoma" charset="0"/>
              </a:rPr>
              <a:t>”</a:t>
            </a:r>
            <a:r>
              <a:rPr lang="en-US" sz="2600" dirty="0">
                <a:latin typeface="Tahoma" charset="0"/>
              </a:rPr>
              <a:t>)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Vesicles then are sent to various </a:t>
            </a:r>
            <a:r>
              <a:rPr lang="en-US" sz="2600" dirty="0" smtClean="0">
                <a:latin typeface="Tahoma" charset="0"/>
              </a:rPr>
              <a:t>locations (around / out of cell)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 smtClean="0">
                <a:latin typeface="Tahoma" charset="0"/>
              </a:rPr>
              <a:t>“Finishing touches”</a:t>
            </a:r>
            <a:endParaRPr lang="en-US" sz="26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Create lysosomes</a:t>
            </a:r>
          </a:p>
          <a:p>
            <a:pPr>
              <a:defRPr/>
            </a:pPr>
            <a:endParaRPr lang="en-US" sz="2600" dirty="0">
              <a:effectLst/>
              <a:latin typeface="Tahoma" charset="0"/>
            </a:endParaRPr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43434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613025"/>
            <a:ext cx="4876800" cy="424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061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867"/>
            <a:ext cx="858960" cy="6589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sz="4000" dirty="0" smtClean="0">
                <a:effectLst/>
                <a:latin typeface="Tahoma" charset="0"/>
              </a:rPr>
              <a:t>ER</a:t>
            </a:r>
            <a:endParaRPr lang="en-US" sz="4000" dirty="0">
              <a:effectLst/>
              <a:latin typeface="Tahoma" charset="0"/>
            </a:endParaRPr>
          </a:p>
        </p:txBody>
      </p:sp>
      <p:sp>
        <p:nvSpPr>
          <p:cNvPr id="122882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288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60" y="199105"/>
            <a:ext cx="8241746" cy="665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030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sp>
        <p:nvSpPr>
          <p:cNvPr id="125954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287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1201"/>
            <a:ext cx="7915275" cy="602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54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1100" dirty="0" smtClean="0"/>
              <a:t>QUIZ REVIEW</a:t>
            </a:r>
            <a:endParaRPr lang="en-US" sz="11100" dirty="0"/>
          </a:p>
        </p:txBody>
      </p:sp>
    </p:spTree>
    <p:extLst>
      <p:ext uri="{BB962C8B-B14F-4D97-AF65-F5344CB8AC3E}">
        <p14:creationId xmlns:p14="http://schemas.microsoft.com/office/powerpoint/2010/main" val="786516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277" y="5225"/>
            <a:ext cx="7816172" cy="649063"/>
          </a:xfrm>
        </p:spPr>
        <p:txBody>
          <a:bodyPr/>
          <a:lstStyle/>
          <a:p>
            <a:r>
              <a:rPr lang="en-US" dirty="0" smtClean="0"/>
              <a:t>Quiz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276" y="654288"/>
            <a:ext cx="8681991" cy="6203712"/>
          </a:xfrm>
        </p:spPr>
        <p:txBody>
          <a:bodyPr>
            <a:normAutofit fontScale="92500" lnSpcReduction="20000"/>
          </a:bodyPr>
          <a:lstStyle/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Name the three parts of the cell theory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Characterize a prokaryotic cell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Characterize a eukaryotic cell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How does a microscope work?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What is the “field of view”?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Why do we use stains and false colors in microscopy?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What does the shape or structure of a cell usually relate to?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How do we think eukaryotic cells evolved?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What is the function of the nucleus?</a:t>
            </a:r>
          </a:p>
          <a:p>
            <a:pPr marL="571500" indent="-457200">
              <a:buClrTx/>
              <a:buFont typeface="+mj-lt"/>
              <a:buAutoNum type="arabicPeriod"/>
            </a:pPr>
            <a:r>
              <a:rPr lang="en-US" sz="2600" dirty="0" smtClean="0"/>
              <a:t>How is the function of a vacuole different from a vesicle?</a:t>
            </a:r>
          </a:p>
          <a:p>
            <a:pPr marL="571500" indent="-45720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80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086" y="0"/>
            <a:ext cx="8816913" cy="5943601"/>
          </a:xfrm>
        </p:spPr>
        <p:txBody>
          <a:bodyPr/>
          <a:lstStyle/>
          <a:p>
            <a:pPr marL="457200" indent="-457200">
              <a:buClrTx/>
              <a:buFont typeface="+mj-lt"/>
              <a:buAutoNum type="arabicPeriod" startAt="13"/>
            </a:pPr>
            <a:r>
              <a:rPr lang="en-US" dirty="0" smtClean="0"/>
              <a:t>What is the name of the covering of the nucleus?</a:t>
            </a:r>
          </a:p>
          <a:p>
            <a:pPr marL="457200" indent="-457200">
              <a:buClrTx/>
              <a:buFont typeface="+mj-lt"/>
              <a:buAutoNum type="arabicPeriod" startAt="13"/>
            </a:pPr>
            <a:r>
              <a:rPr lang="en-US" dirty="0" smtClean="0"/>
              <a:t>Why </a:t>
            </a:r>
            <a:r>
              <a:rPr lang="en-US" dirty="0"/>
              <a:t>are their “holes” or pores in the nuclear membrane?</a:t>
            </a:r>
          </a:p>
          <a:p>
            <a:pPr marL="457200" indent="-457200">
              <a:buClrTx/>
              <a:buFont typeface="+mj-lt"/>
              <a:buAutoNum type="arabicPeriod" startAt="13"/>
            </a:pPr>
            <a:r>
              <a:rPr lang="en-US" dirty="0" smtClean="0"/>
              <a:t>What </a:t>
            </a:r>
            <a:r>
              <a:rPr lang="en-US" dirty="0"/>
              <a:t>is the job of a lysosome</a:t>
            </a:r>
            <a:r>
              <a:rPr lang="en-US" dirty="0" smtClean="0"/>
              <a:t>?</a:t>
            </a:r>
          </a:p>
          <a:p>
            <a:pPr marL="457200" indent="-457200">
              <a:buClrTx/>
              <a:buFont typeface="+mj-lt"/>
              <a:buAutoNum type="arabicPeriod" startAt="13"/>
            </a:pPr>
            <a:r>
              <a:rPr lang="en-US" dirty="0" smtClean="0"/>
              <a:t>What is the theory of endosymbiosis?</a:t>
            </a:r>
          </a:p>
          <a:p>
            <a:pPr marL="457200" indent="-457200">
              <a:buClrTx/>
              <a:buFont typeface="+mj-lt"/>
              <a:buAutoNum type="arabicPeriod" startAt="13"/>
            </a:pPr>
            <a:r>
              <a:rPr lang="en-US" dirty="0" smtClean="0"/>
              <a:t>What is the function of cilia?</a:t>
            </a:r>
          </a:p>
          <a:p>
            <a:pPr marL="457200" indent="-457200">
              <a:buClrTx/>
              <a:buFont typeface="+mj-lt"/>
              <a:buAutoNum type="arabicPeriod" startAt="13"/>
            </a:pPr>
            <a:r>
              <a:rPr lang="en-US" dirty="0" smtClean="0"/>
              <a:t>What forms the structure of animal cells?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175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511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38689"/>
            <a:ext cx="8042276" cy="4343400"/>
          </a:xfrm>
        </p:spPr>
        <p:txBody>
          <a:bodyPr/>
          <a:lstStyle/>
          <a:p>
            <a:r>
              <a:rPr lang="en-US" dirty="0" smtClean="0"/>
              <a:t>12/3 ATB </a:t>
            </a:r>
            <a:r>
              <a:rPr lang="en-US" dirty="0" smtClean="0">
                <a:sym typeface="Wingdings"/>
              </a:rPr>
              <a:t> What do ribosomes produce?</a:t>
            </a:r>
          </a:p>
          <a:p>
            <a:r>
              <a:rPr lang="en-US" u="sng" dirty="0" smtClean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pPr lvl="1"/>
            <a:r>
              <a:rPr lang="en-US" dirty="0" smtClean="0">
                <a:sym typeface="Wingdings"/>
              </a:rPr>
              <a:t>Go over the quizzes</a:t>
            </a:r>
          </a:p>
          <a:p>
            <a:pPr lvl="1"/>
            <a:r>
              <a:rPr lang="en-US" dirty="0" smtClean="0">
                <a:sym typeface="Wingdings"/>
              </a:rPr>
              <a:t>Page 9 in notes</a:t>
            </a:r>
          </a:p>
          <a:p>
            <a:pPr lvl="2"/>
            <a:r>
              <a:rPr lang="en-US" dirty="0">
                <a:sym typeface="Wingdings"/>
              </a:rPr>
              <a:t>Review </a:t>
            </a:r>
            <a:r>
              <a:rPr lang="en-US" dirty="0" smtClean="0">
                <a:sym typeface="Wingdings"/>
              </a:rPr>
              <a:t>the cell information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Book assignment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 FRIDAY?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022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Page 205</a:t>
            </a:r>
          </a:p>
          <a:p>
            <a:r>
              <a:rPr lang="en-US" sz="4000" dirty="0" smtClean="0"/>
              <a:t>#1-5</a:t>
            </a:r>
          </a:p>
          <a:p>
            <a:pPr lvl="1"/>
            <a:r>
              <a:rPr lang="en-US" sz="3800" dirty="0" smtClean="0"/>
              <a:t>#1-4 we’ve covered</a:t>
            </a:r>
          </a:p>
          <a:p>
            <a:pPr lvl="1"/>
            <a:r>
              <a:rPr lang="en-US" sz="3800" dirty="0" smtClean="0"/>
              <a:t>#5 you will need to read about</a:t>
            </a:r>
          </a:p>
          <a:p>
            <a:pPr lvl="1"/>
            <a:endParaRPr lang="en-US" sz="3800" dirty="0"/>
          </a:p>
          <a:p>
            <a:pPr lvl="1"/>
            <a:r>
              <a:rPr lang="en-US" sz="3800" dirty="0" smtClean="0"/>
              <a:t>Due at end of period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482023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96881"/>
          </a:xfrm>
        </p:spPr>
        <p:txBody>
          <a:bodyPr/>
          <a:lstStyle/>
          <a:p>
            <a:r>
              <a:rPr lang="en-US" dirty="0" smtClean="0"/>
              <a:t>12/4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4458"/>
            <a:ext cx="9143999" cy="5753888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12/4 ATB </a:t>
            </a:r>
            <a:r>
              <a:rPr lang="en-US" sz="2800" dirty="0" smtClean="0">
                <a:sym typeface="Wingdings"/>
              </a:rPr>
              <a:t> What organelle is responsible for packaging newly made proteins into vesicles?</a:t>
            </a:r>
          </a:p>
          <a:p>
            <a:r>
              <a:rPr lang="en-US" sz="2800" u="sng" dirty="0" smtClean="0">
                <a:sym typeface="Wingdings"/>
              </a:rPr>
              <a:t>Today</a:t>
            </a:r>
            <a:r>
              <a:rPr lang="en-US" sz="2800" dirty="0" smtClean="0">
                <a:sym typeface="Wingdings"/>
              </a:rPr>
              <a:t>:</a:t>
            </a:r>
          </a:p>
          <a:p>
            <a:pPr lvl="1"/>
            <a:r>
              <a:rPr lang="en-US" sz="2800" dirty="0" smtClean="0">
                <a:sym typeface="Wingdings"/>
              </a:rPr>
              <a:t>Turn in book assignment if you didn’t already</a:t>
            </a:r>
          </a:p>
          <a:p>
            <a:pPr lvl="1"/>
            <a:r>
              <a:rPr lang="en-US" sz="2800" dirty="0" smtClean="0">
                <a:sym typeface="Wingdings"/>
              </a:rPr>
              <a:t>Finish the notes</a:t>
            </a:r>
          </a:p>
          <a:p>
            <a:pPr lvl="1"/>
            <a:r>
              <a:rPr lang="en-US" sz="2800" dirty="0" smtClean="0">
                <a:sym typeface="Wingdings"/>
              </a:rPr>
              <a:t>Label the animal / plant cell (you will have to do this on the test)</a:t>
            </a:r>
          </a:p>
          <a:p>
            <a:pPr lvl="1"/>
            <a:r>
              <a:rPr lang="en-US" sz="2800" dirty="0" smtClean="0">
                <a:sym typeface="Wingdings"/>
              </a:rPr>
              <a:t>Work on packet pages 12 and 13</a:t>
            </a:r>
          </a:p>
          <a:p>
            <a:pPr lvl="2"/>
            <a:r>
              <a:rPr lang="en-US" sz="2600" dirty="0" smtClean="0">
                <a:sym typeface="Wingdings"/>
              </a:rPr>
              <a:t>Thursday  Venn Diagram</a:t>
            </a:r>
          </a:p>
          <a:p>
            <a:pPr lvl="2"/>
            <a:r>
              <a:rPr lang="en-US" sz="2600" dirty="0" smtClean="0">
                <a:sym typeface="Wingdings"/>
              </a:rPr>
              <a:t>Friday  Review</a:t>
            </a:r>
            <a:endParaRPr lang="en-US" sz="2600" dirty="0">
              <a:sym typeface="Wingdings"/>
            </a:endParaRPr>
          </a:p>
          <a:p>
            <a:pPr lvl="2"/>
            <a:r>
              <a:rPr lang="en-US" sz="2600" dirty="0" smtClean="0">
                <a:sym typeface="Wingdings"/>
              </a:rPr>
              <a:t>Test  Monday</a:t>
            </a:r>
          </a:p>
          <a:p>
            <a:pPr lvl="2"/>
            <a:r>
              <a:rPr lang="en-US" sz="2600" dirty="0" smtClean="0">
                <a:sym typeface="Wingdings"/>
              </a:rPr>
              <a:t>Study Guide  Monday 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33261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681419"/>
          </a:xfrm>
        </p:spPr>
        <p:txBody>
          <a:bodyPr/>
          <a:lstStyle/>
          <a:p>
            <a:r>
              <a:rPr lang="en-US" dirty="0" smtClean="0"/>
              <a:t>11/12 ATB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788995"/>
            <a:ext cx="9004507" cy="5753888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No ATB</a:t>
            </a:r>
          </a:p>
          <a:p>
            <a:pPr lvl="1"/>
            <a:r>
              <a:rPr lang="en-US" sz="2800" dirty="0" smtClean="0"/>
              <a:t>Turn in you thread labs / finish them and turn them in tomorrow!!!</a:t>
            </a:r>
          </a:p>
          <a:p>
            <a:r>
              <a:rPr lang="en-US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Elodea </a:t>
            </a:r>
            <a:r>
              <a:rPr lang="en-US" sz="28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Lab == Before the end of the period…</a:t>
            </a:r>
          </a:p>
          <a:p>
            <a:pPr lvl="1"/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Save 3 images (40x, 100x, 400x)</a:t>
            </a:r>
          </a:p>
          <a:p>
            <a:pPr lvl="1"/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Move them into Microsoft word</a:t>
            </a:r>
          </a:p>
          <a:p>
            <a:pPr lvl="1"/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Label the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400x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 CHLOROPLAST &amp; CELL WALL</a:t>
            </a:r>
          </a:p>
          <a:p>
            <a:endParaRPr lang="en-US" sz="2800" b="1" u="sng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sz="2800" dirty="0" smtClean="0"/>
              <a:t>Quiz Monday!  (Pages 1-9 in notes)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2491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7500" dirty="0"/>
              <a:t>Organelles that Capture and Release Energy</a:t>
            </a:r>
            <a:br>
              <a:rPr lang="en-US" sz="7500" dirty="0"/>
            </a:br>
            <a:endParaRPr lang="en-US" sz="7500" dirty="0"/>
          </a:p>
        </p:txBody>
      </p:sp>
    </p:spTree>
    <p:extLst>
      <p:ext uri="{BB962C8B-B14F-4D97-AF65-F5344CB8AC3E}">
        <p14:creationId xmlns:p14="http://schemas.microsoft.com/office/powerpoint/2010/main" val="2609987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u="sng" dirty="0" smtClean="0">
                <a:latin typeface="Tahoma" charset="0"/>
                <a:cs typeface="+mn-cs"/>
              </a:rPr>
              <a:t>Chloroplast</a:t>
            </a:r>
            <a:r>
              <a:rPr lang="en-US" sz="2400" dirty="0" smtClean="0">
                <a:latin typeface="Tahoma" charset="0"/>
                <a:cs typeface="+mn-cs"/>
              </a:rPr>
              <a:t> </a:t>
            </a:r>
            <a:r>
              <a:rPr lang="en-US" sz="2400" dirty="0">
                <a:latin typeface="Tahoma" charset="0"/>
                <a:cs typeface="+mn-cs"/>
              </a:rPr>
              <a:t>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Tahoma" charset="0"/>
              </a:rPr>
              <a:t>What can they be compared to?  </a:t>
            </a:r>
          </a:p>
          <a:p>
            <a:pPr lvl="2">
              <a:lnSpc>
                <a:spcPct val="90000"/>
              </a:lnSpc>
              <a:defRPr/>
            </a:pPr>
            <a:r>
              <a:rPr lang="en-US" dirty="0" smtClean="0">
                <a:latin typeface="Tahoma" charset="0"/>
              </a:rPr>
              <a:t>Solar panels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Tahoma" charset="0"/>
              </a:rPr>
              <a:t>Membrane bound organelle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u="sng" dirty="0" smtClean="0">
                <a:latin typeface="Tahoma" charset="0"/>
              </a:rPr>
              <a:t>Function</a:t>
            </a:r>
            <a:r>
              <a:rPr lang="en-US" sz="2400" dirty="0" smtClean="0">
                <a:latin typeface="Tahoma" charset="0"/>
              </a:rPr>
              <a:t>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Tahoma" charset="0"/>
              </a:rPr>
              <a:t>Use </a:t>
            </a:r>
            <a:r>
              <a:rPr lang="en-US" sz="2400" dirty="0">
                <a:latin typeface="Tahoma" charset="0"/>
              </a:rPr>
              <a:t>light </a:t>
            </a:r>
            <a:r>
              <a:rPr lang="en-US" sz="2400" dirty="0" smtClean="0">
                <a:latin typeface="Tahoma" charset="0"/>
              </a:rPr>
              <a:t>energy to make chemical energy (carbohydrates) through photosynthesis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u="sng" dirty="0" smtClean="0">
                <a:latin typeface="Tahoma" charset="0"/>
                <a:cs typeface="+mn-cs"/>
              </a:rPr>
              <a:t>Chlorophyll</a:t>
            </a:r>
            <a:r>
              <a:rPr lang="en-US" sz="2400" dirty="0" smtClean="0">
                <a:latin typeface="Tahoma" charset="0"/>
                <a:cs typeface="+mn-cs"/>
              </a:rPr>
              <a:t> </a:t>
            </a:r>
            <a:r>
              <a:rPr lang="en-US" sz="2400" dirty="0">
                <a:latin typeface="Tahoma" charset="0"/>
                <a:cs typeface="+mn-cs"/>
              </a:rPr>
              <a:t>–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latin typeface="Tahoma" charset="0"/>
              </a:rPr>
              <a:t>green pigment that absorbs light energy in plants</a:t>
            </a:r>
          </a:p>
          <a:p>
            <a:pPr>
              <a:lnSpc>
                <a:spcPct val="90000"/>
              </a:lnSpc>
              <a:defRPr/>
            </a:pPr>
            <a:endParaRPr lang="en-US" sz="2800" dirty="0">
              <a:effectLst/>
              <a:latin typeface="Tahoma" charset="0"/>
              <a:cs typeface="+mn-cs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ffectLst/>
              <a:latin typeface="Tahoma" charset="0"/>
              <a:cs typeface="+mn-cs"/>
            </a:endParaRP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40250"/>
            <a:ext cx="2486025" cy="231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652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rgbClr val="0000FF"/>
                </a:solidFill>
                <a:latin typeface="Tahoma" charset="0"/>
              </a:rPr>
              <a:t>Plastid – </a:t>
            </a:r>
            <a:endParaRPr lang="en-US" dirty="0" smtClean="0">
              <a:solidFill>
                <a:srgbClr val="0000FF"/>
              </a:solidFill>
              <a:latin typeface="Tahoma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dirty="0" smtClean="0">
                <a:solidFill>
                  <a:srgbClr val="0000FF"/>
                </a:solidFill>
                <a:latin typeface="Tahoma" charset="0"/>
              </a:rPr>
              <a:t>plant </a:t>
            </a:r>
            <a:r>
              <a:rPr lang="en-US" sz="2400" dirty="0">
                <a:solidFill>
                  <a:srgbClr val="0000FF"/>
                </a:solidFill>
                <a:latin typeface="Tahoma" charset="0"/>
              </a:rPr>
              <a:t>organelles that have their own DNA and perform specific functions (Example:  Chloroplasts</a:t>
            </a:r>
            <a:r>
              <a:rPr lang="en-US" sz="2400" dirty="0" smtClean="0">
                <a:solidFill>
                  <a:srgbClr val="0000FF"/>
                </a:solidFill>
                <a:latin typeface="Tahoma" charset="0"/>
              </a:rPr>
              <a:t>)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>
                <a:solidFill>
                  <a:srgbClr val="0000FF"/>
                </a:solidFill>
                <a:latin typeface="Tahoma" charset="0"/>
              </a:rPr>
              <a:t>Thylakoids –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>
                <a:solidFill>
                  <a:srgbClr val="0000FF"/>
                </a:solidFill>
                <a:latin typeface="Tahoma" charset="0"/>
              </a:rPr>
              <a:t>flat membranous sacs that contain chlorophyll (where photosynthesis takes place)</a:t>
            </a:r>
          </a:p>
          <a:p>
            <a:pPr>
              <a:lnSpc>
                <a:spcPct val="90000"/>
              </a:lnSpc>
              <a:defRPr/>
            </a:pPr>
            <a:endParaRPr lang="en-US" sz="2400" dirty="0">
              <a:solidFill>
                <a:srgbClr val="0000FF"/>
              </a:solidFill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064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sp>
        <p:nvSpPr>
          <p:cNvPr id="143362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"/>
            <a:ext cx="9144000" cy="664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7929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5791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600" u="sng" dirty="0">
                <a:latin typeface="Tahoma" charset="0"/>
              </a:rPr>
              <a:t>Mitochondria</a:t>
            </a:r>
            <a:r>
              <a:rPr lang="en-US" sz="2600" dirty="0">
                <a:latin typeface="Tahoma" charset="0"/>
              </a:rPr>
              <a:t> – </a:t>
            </a:r>
            <a:endParaRPr lang="en-US" sz="2600" dirty="0" smtClean="0">
              <a:latin typeface="Tahoma" charset="0"/>
            </a:endParaRPr>
          </a:p>
          <a:p>
            <a:pPr lvl="1">
              <a:lnSpc>
                <a:spcPct val="70000"/>
              </a:lnSpc>
              <a:defRPr/>
            </a:pPr>
            <a:r>
              <a:rPr lang="en-US" sz="2600" dirty="0" smtClean="0">
                <a:latin typeface="Tahoma" charset="0"/>
              </a:rPr>
              <a:t>Can be compared to a </a:t>
            </a:r>
            <a:r>
              <a:rPr lang="en-US" sz="2600" u="sng" dirty="0" smtClean="0">
                <a:latin typeface="Tahoma" charset="0"/>
              </a:rPr>
              <a:t>power plant</a:t>
            </a:r>
            <a:r>
              <a:rPr lang="en-US" sz="2600" dirty="0" smtClean="0">
                <a:latin typeface="Tahoma" charset="0"/>
              </a:rPr>
              <a:t> (“Power house” of the cell)</a:t>
            </a:r>
          </a:p>
          <a:p>
            <a:pPr lvl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Membrane bound organelle </a:t>
            </a:r>
            <a:endParaRPr lang="en-US" sz="2600" dirty="0" smtClean="0">
              <a:latin typeface="Tahoma" charset="0"/>
            </a:endParaRPr>
          </a:p>
          <a:p>
            <a:pPr lvl="1">
              <a:lnSpc>
                <a:spcPct val="70000"/>
              </a:lnSpc>
              <a:defRPr/>
            </a:pPr>
            <a:r>
              <a:rPr lang="en-US" sz="2600" u="sng" dirty="0" smtClean="0">
                <a:latin typeface="Tahoma" charset="0"/>
              </a:rPr>
              <a:t>Function</a:t>
            </a:r>
            <a:r>
              <a:rPr lang="en-US" sz="2600" dirty="0" smtClean="0">
                <a:latin typeface="Tahoma" charset="0"/>
              </a:rPr>
              <a:t>:</a:t>
            </a:r>
          </a:p>
          <a:p>
            <a:pPr lvl="1">
              <a:lnSpc>
                <a:spcPct val="70000"/>
              </a:lnSpc>
              <a:defRPr/>
            </a:pPr>
            <a:r>
              <a:rPr lang="en-US" sz="2600" dirty="0" smtClean="0">
                <a:latin typeface="Tahoma" charset="0"/>
              </a:rPr>
              <a:t>Takes organic molecules (ex: carbohydrates) </a:t>
            </a:r>
            <a:r>
              <a:rPr lang="en-US" sz="2600" dirty="0">
                <a:latin typeface="Tahoma" charset="0"/>
              </a:rPr>
              <a:t>and </a:t>
            </a:r>
            <a:r>
              <a:rPr lang="en-US" sz="2600" dirty="0" smtClean="0">
                <a:latin typeface="Tahoma" charset="0"/>
              </a:rPr>
              <a:t>makes energy ( </a:t>
            </a:r>
            <a:r>
              <a:rPr lang="en-US" sz="2600" b="1" u="sng" dirty="0">
                <a:solidFill>
                  <a:schemeClr val="accent1"/>
                </a:solidFill>
                <a:latin typeface="Tahoma" charset="0"/>
              </a:rPr>
              <a:t>ATP</a:t>
            </a:r>
            <a:r>
              <a:rPr lang="en-US" sz="2600" dirty="0">
                <a:latin typeface="Tahoma" charset="0"/>
              </a:rPr>
              <a:t> </a:t>
            </a:r>
            <a:r>
              <a:rPr lang="en-US" sz="2600" dirty="0" smtClean="0">
                <a:latin typeface="Tahoma" charset="0"/>
              </a:rPr>
              <a:t>- adenosine </a:t>
            </a:r>
            <a:r>
              <a:rPr lang="en-US" sz="2600" dirty="0">
                <a:latin typeface="Tahoma" charset="0"/>
              </a:rPr>
              <a:t>triphosphate)</a:t>
            </a:r>
          </a:p>
          <a:p>
            <a:pPr marL="342900" lvl="2">
              <a:lnSpc>
                <a:spcPct val="70000"/>
              </a:lnSpc>
              <a:buClr>
                <a:schemeClr val="accent1"/>
              </a:buClr>
              <a:defRPr/>
            </a:pPr>
            <a:r>
              <a:rPr lang="en-US" sz="2600" dirty="0">
                <a:solidFill>
                  <a:srgbClr val="0000FF"/>
                </a:solidFill>
                <a:latin typeface="Tahoma" charset="0"/>
              </a:rPr>
              <a:t>Inner membrane has many folds for reactions to occur (called cristae</a:t>
            </a:r>
            <a:r>
              <a:rPr lang="en-US" sz="2600" dirty="0" smtClean="0">
                <a:solidFill>
                  <a:srgbClr val="0000FF"/>
                </a:solidFill>
                <a:latin typeface="Tahoma" charset="0"/>
              </a:rPr>
              <a:t>)</a:t>
            </a:r>
            <a:endParaRPr lang="en-US" sz="2600" dirty="0" smtClean="0">
              <a:latin typeface="Tahoma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sz="2600" dirty="0" smtClean="0">
                <a:latin typeface="Tahoma" charset="0"/>
              </a:rPr>
              <a:t>Which </a:t>
            </a:r>
            <a:r>
              <a:rPr lang="en-US" sz="2600" dirty="0">
                <a:latin typeface="Tahoma" charset="0"/>
              </a:rPr>
              <a:t>cells would you think have the most mitochondria?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dirty="0">
                <a:latin typeface="Tahoma" charset="0"/>
              </a:rPr>
              <a:t>Muscle cells</a:t>
            </a:r>
          </a:p>
          <a:p>
            <a:pPr>
              <a:defRPr/>
            </a:pPr>
            <a:endParaRPr lang="en-US" sz="2600" dirty="0">
              <a:effectLst/>
              <a:latin typeface="Tahoma" charset="0"/>
            </a:endParaRPr>
          </a:p>
          <a:p>
            <a:pPr>
              <a:defRPr/>
            </a:pPr>
            <a:endParaRPr lang="en-US" sz="2600" dirty="0">
              <a:effectLst/>
              <a:latin typeface="Tahoma" charset="0"/>
            </a:endParaRPr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488" y="3962400"/>
            <a:ext cx="2830512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3505200"/>
            <a:ext cx="323691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471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0000" dirty="0"/>
              <a:t>Cell Boundaries</a:t>
            </a:r>
          </a:p>
        </p:txBody>
      </p:sp>
    </p:spTree>
    <p:extLst>
      <p:ext uri="{BB962C8B-B14F-4D97-AF65-F5344CB8AC3E}">
        <p14:creationId xmlns:p14="http://schemas.microsoft.com/office/powerpoint/2010/main" val="632266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81000"/>
            <a:ext cx="8229600" cy="449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800" u="sng" dirty="0">
                <a:latin typeface="Tahoma" charset="0"/>
              </a:rPr>
              <a:t>Cell wall </a:t>
            </a:r>
            <a:r>
              <a:rPr lang="en-US" sz="2800" dirty="0">
                <a:latin typeface="Tahoma" charset="0"/>
              </a:rPr>
              <a:t>– </a:t>
            </a:r>
            <a:endParaRPr lang="en-US" sz="2800" dirty="0" smtClean="0">
              <a:latin typeface="Tahoma" charset="0"/>
            </a:endParaRPr>
          </a:p>
          <a:p>
            <a:pPr lvl="1">
              <a:lnSpc>
                <a:spcPct val="70000"/>
              </a:lnSpc>
              <a:defRPr/>
            </a:pPr>
            <a:r>
              <a:rPr lang="en-US" sz="2800" dirty="0">
                <a:latin typeface="Tahoma" charset="0"/>
              </a:rPr>
              <a:t>Rigid layer found outside plasma </a:t>
            </a:r>
            <a:r>
              <a:rPr lang="en-US" sz="2800" dirty="0" smtClean="0">
                <a:latin typeface="Tahoma" charset="0"/>
              </a:rPr>
              <a:t>membrane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800" u="sng" dirty="0" smtClean="0">
                <a:latin typeface="Tahoma" charset="0"/>
              </a:rPr>
              <a:t>Function</a:t>
            </a:r>
            <a:r>
              <a:rPr lang="en-US" sz="2800" dirty="0" smtClean="0">
                <a:latin typeface="Tahoma" charset="0"/>
              </a:rPr>
              <a:t>: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800" dirty="0" smtClean="0">
                <a:latin typeface="Tahoma" charset="0"/>
              </a:rPr>
              <a:t>Supports / gives shape / protect the plant cell</a:t>
            </a:r>
            <a:endParaRPr lang="en-US" sz="2800" dirty="0">
              <a:latin typeface="Tahoma" charset="0"/>
            </a:endParaRP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800" dirty="0">
                <a:latin typeface="Tahoma" charset="0"/>
              </a:rPr>
              <a:t>Contain </a:t>
            </a:r>
            <a:r>
              <a:rPr lang="en-US" sz="2800" dirty="0" smtClean="0">
                <a:latin typeface="Tahoma" charset="0"/>
              </a:rPr>
              <a:t>cellulose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800" dirty="0" smtClean="0">
                <a:latin typeface="Tahoma" charset="0"/>
              </a:rPr>
              <a:t>Gives plants their structure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800" u="sng" dirty="0" smtClean="0">
                <a:latin typeface="Tahoma" charset="0"/>
              </a:rPr>
              <a:t>Is the cell wall porous</a:t>
            </a:r>
            <a:r>
              <a:rPr lang="en-US" sz="2800" dirty="0" smtClean="0">
                <a:latin typeface="Tahoma" charset="0"/>
              </a:rPr>
              <a:t>?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800" dirty="0" smtClean="0">
                <a:latin typeface="Tahoma" charset="0"/>
              </a:rPr>
              <a:t>Yes, it must allow certain needed substances to pass through (water, oxygen, CO2, others)</a:t>
            </a:r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08450"/>
            <a:ext cx="3429000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11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65575"/>
            <a:ext cx="3533775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740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1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-12700" y="0"/>
            <a:ext cx="9156700" cy="5638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latin typeface="Tahoma" charset="0"/>
              </a:rPr>
              <a:t>Plasma / Cell </a:t>
            </a:r>
            <a:r>
              <a:rPr lang="en-US" sz="2400" u="sng" dirty="0">
                <a:latin typeface="Tahoma" charset="0"/>
              </a:rPr>
              <a:t>membrane  </a:t>
            </a:r>
          </a:p>
          <a:p>
            <a:pPr lvl="1" eaLnBrk="1" hangingPunct="1">
              <a:defRPr/>
            </a:pPr>
            <a:r>
              <a:rPr lang="en-US" sz="2400" dirty="0">
                <a:latin typeface="Tahoma" charset="0"/>
              </a:rPr>
              <a:t>Made of two layers of phospholipids (a bilayer) </a:t>
            </a:r>
          </a:p>
          <a:p>
            <a:pPr lvl="1" eaLnBrk="1" hangingPunct="1">
              <a:defRPr/>
            </a:pPr>
            <a:r>
              <a:rPr lang="en-US" sz="2400" u="sng" dirty="0" smtClean="0">
                <a:latin typeface="Tahoma" charset="0"/>
              </a:rPr>
              <a:t>Functions</a:t>
            </a:r>
            <a:r>
              <a:rPr lang="en-US" sz="2400" dirty="0" smtClean="0">
                <a:latin typeface="Tahoma" charset="0"/>
              </a:rPr>
              <a:t>:</a:t>
            </a:r>
          </a:p>
          <a:p>
            <a:pPr lvl="2">
              <a:defRPr/>
            </a:pPr>
            <a:r>
              <a:rPr lang="en-US" dirty="0" smtClean="0">
                <a:latin typeface="Tahoma" charset="0"/>
              </a:rPr>
              <a:t>Regulates what enters / leaves the cell</a:t>
            </a:r>
            <a:endParaRPr lang="en-US" dirty="0">
              <a:latin typeface="Tahoma" charset="0"/>
            </a:endParaRPr>
          </a:p>
          <a:p>
            <a:pPr lvl="2">
              <a:defRPr/>
            </a:pPr>
            <a:r>
              <a:rPr lang="en-US" dirty="0">
                <a:latin typeface="Tahoma" charset="0"/>
              </a:rPr>
              <a:t>Helps protect cell from </a:t>
            </a:r>
            <a:r>
              <a:rPr lang="en-US" dirty="0" smtClean="0">
                <a:latin typeface="Tahoma" charset="0"/>
              </a:rPr>
              <a:t>bacteria</a:t>
            </a:r>
            <a:r>
              <a:rPr lang="en-US" dirty="0">
                <a:latin typeface="Tahoma" charset="0"/>
              </a:rPr>
              <a:t> </a:t>
            </a:r>
            <a:r>
              <a:rPr lang="en-US" dirty="0" smtClean="0">
                <a:latin typeface="Tahoma" charset="0"/>
              </a:rPr>
              <a:t>and keep cell shape</a:t>
            </a:r>
            <a:endParaRPr lang="en-US" dirty="0">
              <a:latin typeface="Tahoma" charset="0"/>
            </a:endParaRPr>
          </a:p>
          <a:p>
            <a:pPr lvl="2">
              <a:defRPr/>
            </a:pPr>
            <a:r>
              <a:rPr lang="en-US" dirty="0">
                <a:latin typeface="Tahoma" charset="0"/>
              </a:rPr>
              <a:t>Chemical communication with other cells</a:t>
            </a:r>
          </a:p>
          <a:p>
            <a:pPr marL="0" indent="0" eaLnBrk="1" hangingPunct="1">
              <a:buNone/>
              <a:defRPr/>
            </a:pPr>
            <a:endParaRPr lang="en-US" sz="2400" dirty="0">
              <a:latin typeface="Tahoma" charset="0"/>
              <a:cs typeface="+mn-cs"/>
            </a:endParaRPr>
          </a:p>
          <a:p>
            <a:pPr eaLnBrk="1" hangingPunct="1">
              <a:defRPr/>
            </a:pPr>
            <a:endParaRPr lang="en-US" sz="2800" dirty="0">
              <a:latin typeface="Tahoma" charset="0"/>
              <a:cs typeface="+mn-cs"/>
            </a:endParaRP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139" y="3656317"/>
            <a:ext cx="4202861" cy="3201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9" y="3155979"/>
            <a:ext cx="4923077" cy="369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123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4" y="321286"/>
            <a:ext cx="8594725" cy="4343400"/>
          </a:xfrm>
        </p:spPr>
        <p:txBody>
          <a:bodyPr/>
          <a:lstStyle/>
          <a:p>
            <a:r>
              <a:rPr lang="en-US" dirty="0" smtClean="0">
                <a:latin typeface="Tahoma" charset="0"/>
              </a:rPr>
              <a:t>Review: </a:t>
            </a:r>
          </a:p>
          <a:p>
            <a:pPr lvl="1"/>
            <a:r>
              <a:rPr lang="en-US" dirty="0" smtClean="0">
                <a:latin typeface="Tahoma" charset="0"/>
              </a:rPr>
              <a:t>Hydrophobic =</a:t>
            </a:r>
          </a:p>
          <a:p>
            <a:pPr lvl="1"/>
            <a:r>
              <a:rPr lang="en-US" dirty="0" smtClean="0">
                <a:latin typeface="Tahoma" charset="0"/>
              </a:rPr>
              <a:t>Hydrophilic = </a:t>
            </a:r>
          </a:p>
          <a:p>
            <a:r>
              <a:rPr lang="en-US" dirty="0" smtClean="0">
                <a:latin typeface="Tahoma" charset="0"/>
              </a:rPr>
              <a:t> </a:t>
            </a:r>
            <a:r>
              <a:rPr lang="en-US" u="sng" dirty="0">
                <a:latin typeface="Tahoma" charset="0"/>
              </a:rPr>
              <a:t>Phospholipid</a:t>
            </a:r>
            <a:r>
              <a:rPr lang="en-US" dirty="0">
                <a:latin typeface="Tahoma" charset="0"/>
              </a:rPr>
              <a:t> – contains hydrophobic tails and hydrophilic head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781" y="2405203"/>
            <a:ext cx="5810602" cy="436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614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sp>
        <p:nvSpPr>
          <p:cNvPr id="106498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291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686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368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00663"/>
          </a:xfrm>
        </p:spPr>
        <p:txBody>
          <a:bodyPr/>
          <a:lstStyle/>
          <a:p>
            <a:r>
              <a:rPr lang="en-US" dirty="0" smtClean="0"/>
              <a:t>11/13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96557"/>
            <a:ext cx="9144000" cy="6081033"/>
          </a:xfrm>
        </p:spPr>
        <p:txBody>
          <a:bodyPr>
            <a:normAutofit/>
          </a:bodyPr>
          <a:lstStyle/>
          <a:p>
            <a:r>
              <a:rPr lang="en-US" dirty="0" smtClean="0"/>
              <a:t>What were the green structures you saw in the plant cells?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and turn in the elodea / cheek cell lab!!!</a:t>
            </a:r>
          </a:p>
          <a:p>
            <a:r>
              <a:rPr lang="en-US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Cheek Cell</a:t>
            </a:r>
          </a:p>
          <a:p>
            <a:pPr lvl="1"/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Save 3 images (40x, 100x, 400x)</a:t>
            </a:r>
          </a:p>
          <a:p>
            <a:pPr lvl="1"/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Move them into Microsoft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word and label them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1"/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Label the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400x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CELL MEMBRANE, NUCLEUS, CYTOPLASM</a:t>
            </a:r>
          </a:p>
          <a:p>
            <a:r>
              <a:rPr lang="en-US" dirty="0" smtClean="0"/>
              <a:t>Show me your 6 labeled pictures for credit.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you get finished you may look for single celled organisms</a:t>
            </a:r>
          </a:p>
          <a:p>
            <a:r>
              <a:rPr lang="en-US" dirty="0" smtClean="0"/>
              <a:t>Friday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Go over the cell structures / Review for quiz</a:t>
            </a:r>
          </a:p>
          <a:p>
            <a:r>
              <a:rPr lang="en-US" dirty="0" smtClean="0"/>
              <a:t>Quiz Monday on pages 1-9 in the packet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349250" lvl="1" indent="0">
              <a:buNone/>
            </a:pPr>
            <a:endParaRPr lang="en-US" dirty="0"/>
          </a:p>
          <a:p>
            <a:pPr marL="3492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142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ChangeArrowheads="1"/>
          </p:cNvSpPr>
          <p:nvPr>
            <p:ph type="title"/>
          </p:nvPr>
        </p:nvSpPr>
        <p:spPr>
          <a:xfrm>
            <a:off x="-40000" y="192440"/>
            <a:ext cx="38100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Tahoma" charset="0"/>
              </a:rPr>
              <a:t>Plasma Membrane</a:t>
            </a:r>
          </a:p>
        </p:txBody>
      </p:sp>
      <p:sp>
        <p:nvSpPr>
          <p:cNvPr id="107522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Tahoma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-152400"/>
            <a:ext cx="5715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560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900"/>
            <a:ext cx="7808913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118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Permeability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Selective </a:t>
            </a:r>
            <a:r>
              <a:rPr lang="en-US" u="sng" dirty="0" smtClean="0"/>
              <a:t>Permeability </a:t>
            </a:r>
            <a:r>
              <a:rPr lang="en-US" dirty="0" smtClean="0"/>
              <a:t>-</a:t>
            </a:r>
          </a:p>
          <a:p>
            <a:pPr lvl="1"/>
            <a:r>
              <a:rPr lang="en-US" dirty="0" smtClean="0"/>
              <a:t>Membranes only allow certain materials to pass through them.</a:t>
            </a:r>
            <a:endParaRPr lang="en-US" dirty="0"/>
          </a:p>
          <a:p>
            <a:r>
              <a:rPr lang="en-US" dirty="0" smtClean="0"/>
              <a:t>Important to allow certain substances in, and keep others 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043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508225"/>
          </a:xfrm>
        </p:spPr>
        <p:txBody>
          <a:bodyPr/>
          <a:lstStyle/>
          <a:p>
            <a:r>
              <a:rPr lang="en-US" dirty="0" smtClean="0"/>
              <a:t>Fluid Mosaic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15801"/>
            <a:ext cx="8594725" cy="434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(put this under Selectively Permeable in your notes)</a:t>
            </a:r>
          </a:p>
          <a:p>
            <a:r>
              <a:rPr lang="en-US" u="sng" dirty="0" smtClean="0"/>
              <a:t>Fluid Mosaic Model </a:t>
            </a:r>
            <a:r>
              <a:rPr lang="en-US" dirty="0" smtClean="0"/>
              <a:t>- </a:t>
            </a:r>
          </a:p>
          <a:p>
            <a:pPr lvl="1"/>
            <a:r>
              <a:rPr lang="en-US" dirty="0" smtClean="0"/>
              <a:t>Idea that the components of the plasma membranes (phospholipids, proteins, </a:t>
            </a:r>
            <a:r>
              <a:rPr lang="en-US" dirty="0" err="1" smtClean="0"/>
              <a:t>etc</a:t>
            </a:r>
            <a:r>
              <a:rPr lang="en-US" dirty="0" smtClean="0"/>
              <a:t>) are constantly flowing / moving</a:t>
            </a:r>
          </a:p>
          <a:p>
            <a:endParaRPr lang="en-US" dirty="0"/>
          </a:p>
          <a:p>
            <a:r>
              <a:rPr lang="en-US" b="1" dirty="0"/>
              <a:t>Fluid </a:t>
            </a:r>
            <a:r>
              <a:rPr lang="en-US" b="1" dirty="0" smtClean="0"/>
              <a:t>Mosaic</a:t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/>
              <a:t>Model </a:t>
            </a:r>
          </a:p>
          <a:p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Qqsf_UJcfBc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820" y="2636397"/>
            <a:ext cx="6218430" cy="4221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595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604444"/>
          </a:xfrm>
        </p:spPr>
        <p:txBody>
          <a:bodyPr/>
          <a:lstStyle/>
          <a:p>
            <a:r>
              <a:rPr lang="en-US" dirty="0" smtClean="0"/>
              <a:t>Labeling Plant / Animal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712020"/>
            <a:ext cx="8042276" cy="5231581"/>
          </a:xfrm>
        </p:spPr>
        <p:txBody>
          <a:bodyPr/>
          <a:lstStyle/>
          <a:p>
            <a:r>
              <a:rPr lang="en-US" dirty="0" smtClean="0"/>
              <a:t>Go to page 7 and 8 in your packet</a:t>
            </a:r>
          </a:p>
          <a:p>
            <a:r>
              <a:rPr lang="en-US" dirty="0" smtClean="0"/>
              <a:t>3 minutes:  Work solo / with person next to you to label as many parts of the animal cell as you can</a:t>
            </a:r>
            <a:endParaRPr lang="en-US" dirty="0"/>
          </a:p>
        </p:txBody>
      </p:sp>
      <p:pic>
        <p:nvPicPr>
          <p:cNvPr id="4" name="Picture 3" descr="CP Plant Cell for pa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" r="2206"/>
          <a:stretch>
            <a:fillRect/>
          </a:stretch>
        </p:blipFill>
        <p:spPr bwMode="auto">
          <a:xfrm>
            <a:off x="5118391" y="2134837"/>
            <a:ext cx="4025609" cy="472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P Animal cell for pack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9" b="1286"/>
          <a:stretch>
            <a:fillRect/>
          </a:stretch>
        </p:blipFill>
        <p:spPr bwMode="auto">
          <a:xfrm>
            <a:off x="1" y="2333697"/>
            <a:ext cx="3833178" cy="452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5888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5347" name="Picture 3" descr="CP Plant Cell for pa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" r="2206"/>
          <a:stretch>
            <a:fillRect/>
          </a:stretch>
        </p:blipFill>
        <p:spPr bwMode="auto">
          <a:xfrm>
            <a:off x="1981200" y="-12895"/>
            <a:ext cx="5791200" cy="679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397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1643"/>
            <a:ext cx="4763486" cy="407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999" y="1865426"/>
            <a:ext cx="4488705" cy="407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515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565956"/>
          </a:xfrm>
        </p:spPr>
        <p:txBody>
          <a:bodyPr/>
          <a:lstStyle/>
          <a:p>
            <a:r>
              <a:rPr lang="en-US" dirty="0" smtClean="0"/>
              <a:t>12/5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73532"/>
            <a:ext cx="9143999" cy="5888595"/>
          </a:xfrm>
        </p:spPr>
        <p:txBody>
          <a:bodyPr>
            <a:normAutofit/>
          </a:bodyPr>
          <a:lstStyle/>
          <a:p>
            <a:r>
              <a:rPr lang="en-US" dirty="0" smtClean="0"/>
              <a:t>12/5 ATB </a:t>
            </a:r>
            <a:r>
              <a:rPr lang="en-US" dirty="0" smtClean="0">
                <a:sym typeface="Wingdings"/>
              </a:rPr>
              <a:t> Which organelle is responsible for producing ATP (cell energy)?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Test </a:t>
            </a:r>
            <a:r>
              <a:rPr lang="en-US" u="sng" dirty="0" smtClean="0">
                <a:sym typeface="Wingdings"/>
              </a:rPr>
              <a:t>Tuesday</a:t>
            </a:r>
          </a:p>
          <a:p>
            <a:pPr lvl="1"/>
            <a:r>
              <a:rPr lang="en-US" dirty="0" smtClean="0">
                <a:sym typeface="Wingdings"/>
              </a:rPr>
              <a:t>Get your study guide (you will be working on this tomorrow)</a:t>
            </a:r>
          </a:p>
          <a:p>
            <a:pPr lvl="1"/>
            <a:r>
              <a:rPr lang="en-US" dirty="0" smtClean="0">
                <a:sym typeface="Wingdings"/>
              </a:rPr>
              <a:t>Quickly review the cell structures (on the test)</a:t>
            </a:r>
          </a:p>
          <a:p>
            <a:pPr lvl="1"/>
            <a:r>
              <a:rPr lang="en-US" dirty="0" smtClean="0">
                <a:sym typeface="Wingdings"/>
              </a:rPr>
              <a:t>Review process of producing / packaging proteins (on test)</a:t>
            </a:r>
          </a:p>
          <a:p>
            <a:pPr lvl="1"/>
            <a:r>
              <a:rPr lang="en-US" dirty="0" smtClean="0">
                <a:sym typeface="Wingdings"/>
              </a:rPr>
              <a:t>Review similarities / differences between eukaryotic / prokaryotic cells (worksheet)</a:t>
            </a:r>
          </a:p>
          <a:p>
            <a:pPr lvl="1"/>
            <a:r>
              <a:rPr lang="en-US" dirty="0" smtClean="0">
                <a:sym typeface="Wingdings"/>
              </a:rPr>
              <a:t>Look over your chapter check list (page 16 &amp; 17 in packet)</a:t>
            </a:r>
          </a:p>
          <a:p>
            <a:pPr lvl="1"/>
            <a:endParaRPr lang="en-US" dirty="0" smtClean="0">
              <a:sym typeface="Wingdings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757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1/17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function of the cell wall in plants?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Turn in your lab questions</a:t>
            </a:r>
          </a:p>
          <a:p>
            <a:pPr lvl="1"/>
            <a:r>
              <a:rPr lang="en-US" dirty="0" smtClean="0"/>
              <a:t>Label the plant / animal cell in your note packet (page 7 and 8)</a:t>
            </a:r>
          </a:p>
          <a:p>
            <a:pPr lvl="1"/>
            <a:r>
              <a:rPr lang="en-US" dirty="0" smtClean="0"/>
              <a:t>Start reviewing the chapter (test next week)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801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22" name="Picture 2" descr="CP Animal cell for pa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9" b="1286"/>
          <a:stretch>
            <a:fillRect/>
          </a:stretch>
        </p:blipFill>
        <p:spPr bwMode="auto">
          <a:xfrm>
            <a:off x="2077195" y="19244"/>
            <a:ext cx="5821145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5185" y="1211625"/>
            <a:ext cx="183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91869" y="536533"/>
            <a:ext cx="1639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41712" y="465779"/>
            <a:ext cx="1208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lysosome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67082" y="351867"/>
            <a:ext cx="631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cilia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517915" y="1659340"/>
            <a:ext cx="1935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Golgi Apparatus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612595" y="2023424"/>
            <a:ext cx="140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Smooth 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40815" y="2730125"/>
            <a:ext cx="124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Rough 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720055" y="2497645"/>
            <a:ext cx="127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Ribosome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007135" y="3400561"/>
            <a:ext cx="126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Nucleolus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852175" y="3225813"/>
            <a:ext cx="106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35761" y="3832295"/>
            <a:ext cx="1030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Vacuole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037413" y="5943601"/>
            <a:ext cx="134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Cytoplasm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57711" y="5287763"/>
            <a:ext cx="158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Cytoskeleton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57711" y="2027819"/>
            <a:ext cx="93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Vesicle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292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5347" name="Picture 3" descr="CP Plant Cell for pa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" r="2206"/>
          <a:stretch>
            <a:fillRect/>
          </a:stretch>
        </p:blipFill>
        <p:spPr bwMode="auto">
          <a:xfrm>
            <a:off x="1981200" y="-12895"/>
            <a:ext cx="5791200" cy="679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03127" y="4085717"/>
            <a:ext cx="1439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Chloroplast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61235" y="3808718"/>
            <a:ext cx="1910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Vacuole</a:t>
            </a:r>
          </a:p>
          <a:p>
            <a:r>
              <a:rPr lang="en-US" dirty="0" smtClean="0"/>
              <a:t>(large in plants)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78450" y="6175700"/>
            <a:ext cx="1124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Cell Wall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334784" y="6360366"/>
            <a:ext cx="183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753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00663"/>
          </a:xfrm>
        </p:spPr>
        <p:txBody>
          <a:bodyPr/>
          <a:lstStyle/>
          <a:p>
            <a:r>
              <a:rPr lang="en-US" dirty="0" smtClean="0"/>
              <a:t>11/13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96557"/>
            <a:ext cx="9144000" cy="608103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What were the green structures you saw in the plant cells?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and turn in the elodea / cheek cell lab!!!</a:t>
            </a:r>
          </a:p>
          <a:p>
            <a:r>
              <a:rPr lang="en-US" dirty="0" smtClean="0"/>
              <a:t>Show me your 6 labeled pictures for credit.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If you get finished you may look for single celled organisms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OR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Work on you lab questions for the elodea / cheek cell lab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Friday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Go over the cell structures / Review for quiz</a:t>
            </a:r>
          </a:p>
          <a:p>
            <a:r>
              <a:rPr lang="en-US" dirty="0" smtClean="0"/>
              <a:t>Quiz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Monday on pages 1-9 in the packet</a:t>
            </a:r>
          </a:p>
          <a:p>
            <a:r>
              <a:rPr lang="en-US" dirty="0" smtClean="0"/>
              <a:t>ATBs </a:t>
            </a:r>
            <a:r>
              <a:rPr lang="en-US" dirty="0" smtClean="0">
                <a:sym typeface="Wingdings"/>
              </a:rPr>
              <a:t>  Due next week!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349250" lvl="1" indent="0">
              <a:buNone/>
            </a:pPr>
            <a:endParaRPr lang="en-US" dirty="0"/>
          </a:p>
          <a:p>
            <a:pPr marL="3492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483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12/6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12/6 ATB </a:t>
            </a:r>
            <a:r>
              <a:rPr lang="en-US" dirty="0" smtClean="0">
                <a:sym typeface="Wingdings"/>
              </a:rPr>
              <a:t> What part of the cell is responsible for giving the cell structure?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/>
              <a:t>Review cell organelles</a:t>
            </a:r>
          </a:p>
          <a:p>
            <a:pPr lvl="1"/>
            <a:r>
              <a:rPr lang="en-US" dirty="0" smtClean="0"/>
              <a:t>Start working on study guide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</a:t>
            </a:r>
            <a:r>
              <a:rPr lang="en-US" dirty="0" smtClean="0">
                <a:sym typeface="Wingdings"/>
              </a:rPr>
              <a:t> Tuesday</a:t>
            </a:r>
          </a:p>
          <a:p>
            <a:pPr lvl="1"/>
            <a:r>
              <a:rPr lang="en-US" dirty="0" smtClean="0">
                <a:sym typeface="Wingdings"/>
              </a:rPr>
              <a:t>Study Guides  Tuesday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204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8332"/>
            <a:ext cx="9143999" cy="777638"/>
          </a:xfrm>
        </p:spPr>
        <p:txBody>
          <a:bodyPr/>
          <a:lstStyle/>
          <a:p>
            <a:r>
              <a:rPr lang="en-US" dirty="0" smtClean="0"/>
              <a:t>Cellular Production of 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65970"/>
            <a:ext cx="8812103" cy="5077631"/>
          </a:xfrm>
        </p:spPr>
        <p:txBody>
          <a:bodyPr/>
          <a:lstStyle/>
          <a:p>
            <a:r>
              <a:rPr lang="en-US" dirty="0" smtClean="0"/>
              <a:t>Use the terms located on you packet page along with the diagram below to help fill in the blanks dealing with protein production (after page 11)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2790348"/>
            <a:ext cx="9144000" cy="4067652"/>
            <a:chOff x="0" y="0"/>
            <a:chExt cx="9742805" cy="4093210"/>
          </a:xfrm>
          <a:extLst>
            <a:ext uri="{0CCBE362-F206-4b92-989A-16890622DB6E}">
              <ma14:wrappingTextBoxFlag xmlns:ma14="http://schemas.microsoft.com/office/mac/drawingml/2011/main"/>
            </a:ext>
          </a:extLst>
        </p:grpSpPr>
        <p:grpSp>
          <p:nvGrpSpPr>
            <p:cNvPr id="5" name="Group 4"/>
            <p:cNvGrpSpPr/>
            <p:nvPr/>
          </p:nvGrpSpPr>
          <p:grpSpPr>
            <a:xfrm>
              <a:off x="0" y="0"/>
              <a:ext cx="9742805" cy="4093210"/>
              <a:chOff x="0" y="0"/>
              <a:chExt cx="9742805" cy="4093210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6300" y="0"/>
                <a:ext cx="5056505" cy="38506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FAA26D3D-D897-4be2-8F04-BA451C77F1D7}">
                  <ma14:placeholderFlag xmlns:ma14="http://schemas.microsoft.com/office/mac/drawingml/2011/main"/>
                </a:ext>
              </a:extLst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1285"/>
                <a:ext cx="4800600" cy="3971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FAA26D3D-D897-4be2-8F04-BA451C77F1D7}">
                  <ma14:placeholderFlag xmlns:ma14="http://schemas.microsoft.com/office/mac/drawingml/2011/main"/>
                </a:ext>
              </a:extLst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1970405" y="724535"/>
              <a:ext cx="914400" cy="2286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637155" y="1028700"/>
              <a:ext cx="1257300" cy="5715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551555" y="1600200"/>
              <a:ext cx="1028700" cy="5715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494655" y="914400"/>
              <a:ext cx="1028700" cy="3429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094855" y="1257300"/>
              <a:ext cx="685800" cy="4572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51355" y="914400"/>
              <a:ext cx="723900" cy="1524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84605" y="724535"/>
              <a:ext cx="457200" cy="3429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8805" y="381635"/>
              <a:ext cx="457200" cy="2286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665855" y="2628900"/>
              <a:ext cx="457200" cy="3429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123055" y="2628900"/>
              <a:ext cx="342900" cy="2286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723255" y="2743200"/>
              <a:ext cx="342900" cy="342900"/>
            </a:xfrm>
            <a:prstGeom prst="rect">
              <a:avLst/>
            </a:prstGeom>
            <a:solidFill>
              <a:schemeClr val="bg1"/>
            </a:solidFill>
            <a:extLst>
              <a:ext uri="{FAA26D3D-D897-4be2-8F04-BA451C77F1D7}">
                <ma14:placeholderFlag xmlns:ma14="http://schemas.microsoft.com/office/mac/drawingml/2011/main"/>
              </a:ext>
              <a:ext uri="{C572A759-6A51-4108-AA02-DFA0A04FC94B}">
                <ma14:wrappingTextBoxFlag xmlns:ma14="http://schemas.microsoft.com/office/mac/drawingml/2011/main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>
              <a:off x="2751455" y="16002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Curved Up Arrow 17"/>
            <p:cNvSpPr/>
            <p:nvPr/>
          </p:nvSpPr>
          <p:spPr>
            <a:xfrm rot="17622685">
              <a:off x="4465955" y="2514600"/>
              <a:ext cx="342900" cy="228600"/>
            </a:xfrm>
            <a:prstGeom prst="curved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1" name="Text Box 13"/>
          <p:cNvSpPr txBox="1"/>
          <p:nvPr/>
        </p:nvSpPr>
        <p:spPr>
          <a:xfrm>
            <a:off x="472115" y="3037133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1</a:t>
            </a:r>
            <a:endParaRPr lang="en-US" sz="1200" dirty="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2" name="Text Box 14"/>
          <p:cNvSpPr txBox="1"/>
          <p:nvPr/>
        </p:nvSpPr>
        <p:spPr>
          <a:xfrm>
            <a:off x="1061715" y="3443392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2</a:t>
            </a:r>
            <a:endParaRPr lang="en-US" sz="120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3" name="Text Box 15"/>
          <p:cNvSpPr txBox="1"/>
          <p:nvPr/>
        </p:nvSpPr>
        <p:spPr>
          <a:xfrm>
            <a:off x="1861815" y="3443392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3</a:t>
            </a:r>
            <a:r>
              <a:rPr lang="en-US" sz="2000" b="1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4" name="Text Box 18"/>
          <p:cNvSpPr txBox="1"/>
          <p:nvPr/>
        </p:nvSpPr>
        <p:spPr>
          <a:xfrm>
            <a:off x="2661915" y="3906942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4</a:t>
            </a:r>
            <a:r>
              <a:rPr lang="en-US" sz="2000" b="1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5" name="Text Box 20"/>
          <p:cNvSpPr txBox="1"/>
          <p:nvPr/>
        </p:nvSpPr>
        <p:spPr>
          <a:xfrm>
            <a:off x="3690615" y="4364142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5</a:t>
            </a:r>
            <a:r>
              <a:rPr lang="en-US" sz="2000" b="1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6" name="Text Box 23"/>
          <p:cNvSpPr txBox="1"/>
          <p:nvPr/>
        </p:nvSpPr>
        <p:spPr>
          <a:xfrm>
            <a:off x="3763825" y="5288067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7</a:t>
            </a:r>
            <a:r>
              <a:rPr lang="en-US" sz="2000" b="1" dirty="0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 dirty="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7" name="Text Box 26"/>
          <p:cNvSpPr txBox="1"/>
          <p:nvPr/>
        </p:nvSpPr>
        <p:spPr>
          <a:xfrm>
            <a:off x="3306625" y="5396017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6</a:t>
            </a:r>
            <a:r>
              <a:rPr lang="en-US" sz="2000" b="1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8" name="Text Box 30"/>
          <p:cNvSpPr txBox="1"/>
          <p:nvPr/>
        </p:nvSpPr>
        <p:spPr>
          <a:xfrm>
            <a:off x="5257665" y="5456818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8</a:t>
            </a:r>
            <a:r>
              <a:rPr lang="en-US" sz="2000" b="1" dirty="0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 dirty="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29" name="Text Box 288770"/>
          <p:cNvSpPr txBox="1"/>
          <p:nvPr/>
        </p:nvSpPr>
        <p:spPr>
          <a:xfrm>
            <a:off x="5380985" y="3609903"/>
            <a:ext cx="4572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9</a:t>
            </a:r>
            <a:r>
              <a:rPr lang="en-US" sz="2000" b="1" dirty="0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 dirty="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30" name="Text Box 288775"/>
          <p:cNvSpPr txBox="1"/>
          <p:nvPr/>
        </p:nvSpPr>
        <p:spPr>
          <a:xfrm>
            <a:off x="6638285" y="3997394"/>
            <a:ext cx="571500" cy="34925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10</a:t>
            </a:r>
            <a:r>
              <a:rPr lang="en-US" sz="2000" b="1" dirty="0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 dirty="0">
              <a:effectLst/>
              <a:latin typeface="Cambria"/>
              <a:ea typeface="ＭＳ 明朝"/>
              <a:cs typeface="Times New Roman"/>
            </a:endParaRPr>
          </a:p>
        </p:txBody>
      </p:sp>
      <p:sp>
        <p:nvSpPr>
          <p:cNvPr id="31" name="Text Box 288780"/>
          <p:cNvSpPr txBox="1"/>
          <p:nvPr/>
        </p:nvSpPr>
        <p:spPr>
          <a:xfrm>
            <a:off x="8581385" y="4699422"/>
            <a:ext cx="5715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n w="1270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rgbClr val="F4F1E3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Cambria"/>
                <a:ea typeface="ＭＳ 明朝"/>
                <a:cs typeface="Times New Roman"/>
              </a:rPr>
              <a:t>11</a:t>
            </a:r>
            <a:r>
              <a:rPr lang="en-US" sz="2000" b="1">
                <a:solidFill>
                  <a:srgbClr val="EEECE1"/>
                </a:solidFill>
                <a:effectLst/>
                <a:latin typeface="Cambria"/>
                <a:ea typeface="ＭＳ 明朝"/>
                <a:cs typeface="Times New Roman"/>
              </a:rPr>
              <a:t> </a:t>
            </a:r>
            <a:endParaRPr lang="en-US" sz="1200">
              <a:effectLst/>
              <a:latin typeface="Cambria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37673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404119"/>
          </a:xfrm>
        </p:spPr>
        <p:txBody>
          <a:bodyPr/>
          <a:lstStyle/>
          <a:p>
            <a:r>
              <a:rPr lang="en-US" sz="3000" u="sng" dirty="0"/>
              <a:t>Cellular Production of Proteins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35045"/>
            <a:ext cx="5945284" cy="6222955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US" sz="1400" dirty="0" smtClean="0"/>
              <a:t>What </a:t>
            </a:r>
            <a:r>
              <a:rPr lang="en-US" sz="1400" dirty="0"/>
              <a:t>is the structure labeled by 1 - __________________________</a:t>
            </a:r>
          </a:p>
          <a:p>
            <a:pPr lvl="1"/>
            <a:r>
              <a:rPr lang="en-US" sz="1400" dirty="0"/>
              <a:t>What is the genetic substance found inside this substance? _________________________</a:t>
            </a:r>
          </a:p>
          <a:p>
            <a:pPr lvl="1"/>
            <a:r>
              <a:rPr lang="en-US" sz="1400" dirty="0"/>
              <a:t>What is the name of the dense part of this organelle found in the center?  ____________________	 What does it produce?  </a:t>
            </a:r>
          </a:p>
          <a:p>
            <a:pPr lvl="0"/>
            <a:r>
              <a:rPr lang="en-US" sz="1400" dirty="0"/>
              <a:t>What is the structure labeled by 2 - _____________________________________</a:t>
            </a:r>
          </a:p>
          <a:p>
            <a:pPr lvl="0"/>
            <a:r>
              <a:rPr lang="en-US" sz="1400" dirty="0"/>
              <a:t>What is the small structure labeled by 3 - __________________________ (it is produced by the answer to 1b).  </a:t>
            </a:r>
          </a:p>
          <a:p>
            <a:pPr lvl="0"/>
            <a:r>
              <a:rPr lang="en-US" sz="1400" dirty="0"/>
              <a:t>What is the organelle labeled 8? _____________________________________</a:t>
            </a:r>
          </a:p>
          <a:p>
            <a:pPr lvl="0"/>
            <a:r>
              <a:rPr lang="en-US" sz="1400" dirty="0"/>
              <a:t>What organelle is labeled at 7? _____________________________  Where does this organelle move to? </a:t>
            </a:r>
          </a:p>
          <a:p>
            <a:pPr lvl="0"/>
            <a:r>
              <a:rPr lang="en-US" sz="1400" dirty="0"/>
              <a:t>What organelle is labeled by 6? ____________________________  What is it important for producing? </a:t>
            </a:r>
          </a:p>
          <a:p>
            <a:pPr lvl="0"/>
            <a:r>
              <a:rPr lang="en-US" sz="1400" dirty="0"/>
              <a:t>What is occurring at 4? </a:t>
            </a:r>
          </a:p>
          <a:p>
            <a:pPr lvl="0"/>
            <a:r>
              <a:rPr lang="en-US" sz="1400" dirty="0"/>
              <a:t>What is occurring at 5? </a:t>
            </a:r>
          </a:p>
          <a:p>
            <a:pPr lvl="0"/>
            <a:r>
              <a:rPr lang="en-US" sz="1400" dirty="0"/>
              <a:t>What happens to the protein as moves through the organelle (9)?  </a:t>
            </a:r>
          </a:p>
          <a:p>
            <a:pPr lvl="0"/>
            <a:r>
              <a:rPr lang="en-US" sz="1400" dirty="0"/>
              <a:t>What is happening at 10?  </a:t>
            </a:r>
          </a:p>
          <a:p>
            <a:pPr lvl="0"/>
            <a:r>
              <a:rPr lang="en-US" sz="1400" dirty="0"/>
              <a:t>What is the process occurring at 11? _______________________________ </a:t>
            </a:r>
          </a:p>
          <a:p>
            <a:r>
              <a:rPr lang="en-US" sz="1400" dirty="0"/>
              <a:t>What happens to the protein at 10?  </a:t>
            </a:r>
          </a:p>
          <a:p>
            <a:r>
              <a:rPr lang="en-US" sz="1400" dirty="0"/>
              <a:t>Ribosome		Vesicles</a:t>
            </a:r>
          </a:p>
          <a:p>
            <a:r>
              <a:rPr lang="en-US" sz="1400" dirty="0"/>
              <a:t>Rough ER 		Nucleus</a:t>
            </a:r>
          </a:p>
          <a:p>
            <a:r>
              <a:rPr lang="en-US" sz="1400" dirty="0"/>
              <a:t>Smooth ER		Exocytosis</a:t>
            </a:r>
          </a:p>
          <a:p>
            <a:r>
              <a:rPr lang="en-US" sz="1400" dirty="0"/>
              <a:t>Golgi apparatus	DNA</a:t>
            </a:r>
          </a:p>
          <a:p>
            <a:r>
              <a:rPr lang="en-US" sz="1400" dirty="0" smtClean="0"/>
              <a:t>Nucleolus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8298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12/11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5257799"/>
          </a:xfrm>
        </p:spPr>
        <p:txBody>
          <a:bodyPr>
            <a:normAutofit/>
          </a:bodyPr>
          <a:lstStyle/>
          <a:p>
            <a:r>
              <a:rPr lang="en-US" dirty="0" smtClean="0"/>
              <a:t>12/11 ATB </a:t>
            </a:r>
            <a:r>
              <a:rPr lang="en-US" dirty="0" smtClean="0">
                <a:sym typeface="Wingdings"/>
              </a:rPr>
              <a:t> What 3 organelles are involved in protein synthesis?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reviewing for the test</a:t>
            </a:r>
          </a:p>
          <a:p>
            <a:pPr lvl="1"/>
            <a:r>
              <a:rPr lang="en-US" dirty="0" smtClean="0">
                <a:sym typeface="Wingdings"/>
              </a:rPr>
              <a:t>Look over the Venn diagram</a:t>
            </a:r>
          </a:p>
          <a:p>
            <a:pPr lvl="1"/>
            <a:r>
              <a:rPr lang="en-US" dirty="0" smtClean="0">
                <a:sym typeface="Wingdings"/>
              </a:rPr>
              <a:t>Pages 12 and 13 in packet</a:t>
            </a:r>
          </a:p>
          <a:p>
            <a:pPr lvl="1"/>
            <a:r>
              <a:rPr lang="en-US" dirty="0">
                <a:sym typeface="Wingdings"/>
              </a:rPr>
              <a:t>Look over your chapter check list (page 16 &amp; 17 in packet)</a:t>
            </a:r>
          </a:p>
          <a:p>
            <a:pPr marL="349250" lvl="1" indent="0">
              <a:buNone/>
            </a:pPr>
            <a:endParaRPr lang="en-US" dirty="0" smtClean="0">
              <a:sym typeface="Wingdings"/>
            </a:endParaRPr>
          </a:p>
          <a:p>
            <a:pPr marL="349250" lvl="1" indent="0">
              <a:buNone/>
            </a:pPr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 Thursday</a:t>
            </a:r>
          </a:p>
          <a:p>
            <a:pPr lvl="1"/>
            <a:r>
              <a:rPr lang="en-US" dirty="0" smtClean="0">
                <a:sym typeface="Wingdings"/>
              </a:rPr>
              <a:t>Study Guide  Thursday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745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on page 12, 13 and 14 in the packet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213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Ready for the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Online organelle assignment</a:t>
            </a:r>
          </a:p>
          <a:p>
            <a:r>
              <a:rPr lang="en-US" dirty="0" smtClean="0"/>
              <a:t>Chapter summary sheet (</a:t>
            </a:r>
            <a:r>
              <a:rPr lang="en-US" dirty="0" err="1"/>
              <a:t>F</a:t>
            </a:r>
            <a:r>
              <a:rPr lang="en-US" dirty="0" err="1" smtClean="0"/>
              <a:t>rayer</a:t>
            </a:r>
            <a:r>
              <a:rPr lang="en-US" dirty="0" smtClean="0"/>
              <a:t> model) – between page 11 and 12 in packet</a:t>
            </a:r>
          </a:p>
          <a:p>
            <a:r>
              <a:rPr lang="en-US" dirty="0" smtClean="0"/>
              <a:t>“Cellular Production of Proteins” Sheet – after page 11 in packet</a:t>
            </a:r>
          </a:p>
          <a:p>
            <a:r>
              <a:rPr lang="en-US" dirty="0" smtClean="0"/>
              <a:t>Chapter Checklist – page 16 &amp; 17 in packet</a:t>
            </a:r>
          </a:p>
          <a:p>
            <a:r>
              <a:rPr lang="en-US" dirty="0" smtClean="0"/>
              <a:t>Study Guide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42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1/23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function of your cytoskeleton?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for cell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219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notecard for each of the following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Nucleus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Ribosome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Golgi apparatus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Rough 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Mitochondria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Chloroplast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Cytoskeleton</a:t>
            </a:r>
            <a:endParaRPr lang="en-US" sz="2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8"/>
            </a:pPr>
            <a:r>
              <a:rPr lang="en-US" sz="2600" dirty="0" smtClean="0"/>
              <a:t>Lysosome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600" dirty="0" smtClean="0"/>
              <a:t>Vacuole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600" dirty="0" smtClean="0"/>
              <a:t>Vesicle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600" dirty="0" smtClean="0"/>
              <a:t>Cilia/Flagella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600" dirty="0" smtClean="0"/>
              <a:t>Cell Wall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600" dirty="0" smtClean="0"/>
              <a:t>Cell membrane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147513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1/24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4" y="1600201"/>
            <a:ext cx="7608655" cy="4343400"/>
          </a:xfrm>
        </p:spPr>
        <p:txBody>
          <a:bodyPr/>
          <a:lstStyle/>
          <a:p>
            <a:r>
              <a:rPr lang="en-US" dirty="0" smtClean="0"/>
              <a:t>What is the function of the chloroplast?</a:t>
            </a:r>
          </a:p>
          <a:p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Continue reviewing for the test</a:t>
            </a:r>
          </a:p>
          <a:p>
            <a:pPr lvl="1"/>
            <a:r>
              <a:rPr lang="en-US" dirty="0" smtClean="0"/>
              <a:t>Test </a:t>
            </a:r>
            <a:r>
              <a:rPr lang="en-US" dirty="0" smtClean="0">
                <a:sym typeface="Wingdings"/>
              </a:rPr>
              <a:t> probably Tuesday</a:t>
            </a:r>
          </a:p>
          <a:p>
            <a:pPr lvl="1"/>
            <a:r>
              <a:rPr lang="en-US" dirty="0" smtClean="0">
                <a:sym typeface="Wingdings"/>
              </a:rPr>
              <a:t>Get your study guides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084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1/27 ATB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has a nucleus, prokaryotic or eukaryotic cells?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for test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Wednesday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ATB’s collected Wednesday (about 26)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791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25101</TotalTime>
  <Words>4148</Words>
  <Application>Microsoft Macintosh PowerPoint</Application>
  <PresentationFormat>On-screen Show (4:3)</PresentationFormat>
  <Paragraphs>821</Paragraphs>
  <Slides>139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139</vt:i4>
      </vt:variant>
    </vt:vector>
  </HeadingPairs>
  <TitlesOfParts>
    <vt:vector size="141" baseType="lpstr">
      <vt:lpstr>Breeze</vt:lpstr>
      <vt:lpstr>Acrobat Document</vt:lpstr>
      <vt:lpstr>11/7 ATB</vt:lpstr>
      <vt:lpstr>Book assignment</vt:lpstr>
      <vt:lpstr>11/10 ATB</vt:lpstr>
      <vt:lpstr>Microscope Parts / Use</vt:lpstr>
      <vt:lpstr>Microscope Practice Assignment</vt:lpstr>
      <vt:lpstr>11/11 ATB</vt:lpstr>
      <vt:lpstr>11/12 ATB</vt:lpstr>
      <vt:lpstr>11/13 ATB</vt:lpstr>
      <vt:lpstr>11/13 ATB</vt:lpstr>
      <vt:lpstr>Elodea / Cheek Cell Lab</vt:lpstr>
      <vt:lpstr>Eukaryotic vs. Prokaryotic Cells</vt:lpstr>
      <vt:lpstr>Cell Organelles Info – Read!</vt:lpstr>
      <vt:lpstr>11/14 ATB</vt:lpstr>
      <vt:lpstr>Cell Organelles and Functions</vt:lpstr>
      <vt:lpstr>Chapter review so far</vt:lpstr>
      <vt:lpstr>PowerPoint Presentation</vt:lpstr>
      <vt:lpstr>PowerPoint Presentation</vt:lpstr>
      <vt:lpstr>Microscope Practice Assignment</vt:lpstr>
      <vt:lpstr>Depth of Focus</vt:lpstr>
      <vt:lpstr>PowerPoint Presentation</vt:lpstr>
      <vt:lpstr>11/17 ATB</vt:lpstr>
      <vt:lpstr>PowerPoint Presentation</vt:lpstr>
      <vt:lpstr>PowerPoint Presentation</vt:lpstr>
      <vt:lpstr>PowerPoint Presentation</vt:lpstr>
      <vt:lpstr>11/18 ATB</vt:lpstr>
      <vt:lpstr>Inner life of the cell </vt:lpstr>
      <vt:lpstr>PowerPoint Presentation</vt:lpstr>
      <vt:lpstr>Cellular Organelles</vt:lpstr>
      <vt:lpstr>PowerPoint Presentation</vt:lpstr>
      <vt:lpstr>12/12 1st and 9th </vt:lpstr>
      <vt:lpstr>PowerPoint Presentation</vt:lpstr>
      <vt:lpstr>PowerPoint Presentation</vt:lpstr>
      <vt:lpstr>PowerPoint Presentation</vt:lpstr>
      <vt:lpstr>PowerPoint Presentation</vt:lpstr>
      <vt:lpstr>11/19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Book Assignment</vt:lpstr>
      <vt:lpstr>Cytoskeleton</vt:lpstr>
      <vt:lpstr>PowerPoint Presentation</vt:lpstr>
      <vt:lpstr>PowerPoint Presentation</vt:lpstr>
      <vt:lpstr>12/13 1st and 9th </vt:lpstr>
      <vt:lpstr>PowerPoint Presentation</vt:lpstr>
      <vt:lpstr>PowerPoint Presentation</vt:lpstr>
      <vt:lpstr>PowerPoint Presentation</vt:lpstr>
      <vt:lpstr>Lab Purpose</vt:lpstr>
      <vt:lpstr>Quiz Review (quiz Monday)</vt:lpstr>
      <vt:lpstr>12/16 1st and 9th </vt:lpstr>
      <vt:lpstr>Book Assignment</vt:lpstr>
      <vt:lpstr>PowerPoint Presentation</vt:lpstr>
      <vt:lpstr>PowerPoint Presentation</vt:lpstr>
      <vt:lpstr>PowerPoint Presentation</vt:lpstr>
      <vt:lpstr>PowerPoint Presentation</vt:lpstr>
      <vt:lpstr>ER</vt:lpstr>
      <vt:lpstr>PowerPoint Presentation</vt:lpstr>
      <vt:lpstr>ER</vt:lpstr>
      <vt:lpstr>PowerPoint Presentation</vt:lpstr>
      <vt:lpstr>PowerPoint Presentation</vt:lpstr>
      <vt:lpstr>Quiz Review</vt:lpstr>
      <vt:lpstr>PowerPoint Presentation</vt:lpstr>
      <vt:lpstr>PowerPoint Presentation</vt:lpstr>
      <vt:lpstr>12/3</vt:lpstr>
      <vt:lpstr>Book Assignment</vt:lpstr>
      <vt:lpstr>12/4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Plasma Membrane</vt:lpstr>
      <vt:lpstr>Selective Permeability</vt:lpstr>
      <vt:lpstr>Fluid Mosaic Model</vt:lpstr>
      <vt:lpstr>Labeling Plant / Animal Cell</vt:lpstr>
      <vt:lpstr>PowerPoint Presentation</vt:lpstr>
      <vt:lpstr>PowerPoint Presentation</vt:lpstr>
      <vt:lpstr>12/5 </vt:lpstr>
      <vt:lpstr>1/17 1st and 9th </vt:lpstr>
      <vt:lpstr>PowerPoint Presentation</vt:lpstr>
      <vt:lpstr>PowerPoint Presentation</vt:lpstr>
      <vt:lpstr>12/6 3rd</vt:lpstr>
      <vt:lpstr>Cellular Production of Proteins</vt:lpstr>
      <vt:lpstr>Cellular Production of Proteins</vt:lpstr>
      <vt:lpstr>12/11</vt:lpstr>
      <vt:lpstr>Assignment</vt:lpstr>
      <vt:lpstr>Getting Ready for the test</vt:lpstr>
      <vt:lpstr>1/23 1st and 9th </vt:lpstr>
      <vt:lpstr>Make a notecard for each of the following terms</vt:lpstr>
      <vt:lpstr>1/24 1st and 9th </vt:lpstr>
      <vt:lpstr>1/27 ATB 1st and 9th </vt:lpstr>
      <vt:lpstr>1/28 1st and 9th  </vt:lpstr>
      <vt:lpstr>1/29 1st and 9th </vt:lpstr>
      <vt:lpstr>1/30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Cell Venn Diagram</vt:lpstr>
      <vt:lpstr>PowerPoint Presentation</vt:lpstr>
      <vt:lpstr>PowerPoint Presentation</vt:lpstr>
      <vt:lpstr>Cell Organelle Review</vt:lpstr>
      <vt:lpstr>PowerPoint Presentation</vt:lpstr>
      <vt:lpstr>Inner life of the cell </vt:lpstr>
      <vt:lpstr>PowerPoint Presentation</vt:lpstr>
      <vt:lpstr>PowerPoint Presentation</vt:lpstr>
      <vt:lpstr>1/6 1st and 9th ATB</vt:lpstr>
      <vt:lpstr>“e” and Thread Lab</vt:lpstr>
      <vt:lpstr>1/8       9th</vt:lpstr>
      <vt:lpstr>Chapter Review Assignment starts on page 9 of your cell notes</vt:lpstr>
      <vt:lpstr>1/10 1st and 9th  </vt:lpstr>
      <vt:lpstr>1/13 ATB</vt:lpstr>
      <vt:lpstr>12/12</vt:lpstr>
      <vt:lpstr>PowerPoint Presentation</vt:lpstr>
      <vt:lpstr>On Test</vt:lpstr>
      <vt:lpstr>PowerPoint Presentation</vt:lpstr>
      <vt:lpstr>PowerPoint Presentation</vt:lpstr>
      <vt:lpstr>PowerPoint Presentation</vt:lpstr>
      <vt:lpstr>PowerPoint Presentation</vt:lpstr>
      <vt:lpstr>Plant Cell</vt:lpstr>
      <vt:lpstr>PowerPoint Presentation</vt:lpstr>
      <vt:lpstr>Group Test Directions:</vt:lpstr>
      <vt:lpstr>PowerPoint Presentation</vt:lpstr>
      <vt:lpstr>Pg 76</vt:lpstr>
      <vt:lpstr>Pg 76</vt:lpstr>
      <vt:lpstr>PowerPoint Presentation</vt:lpstr>
      <vt:lpstr>Cell Organelle PowerPoint – Directions – 35 points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 Organelles and Functions</dc:title>
  <dc:creator>dhakim</dc:creator>
  <cp:lastModifiedBy>SASD User</cp:lastModifiedBy>
  <cp:revision>215</cp:revision>
  <cp:lastPrinted>2014-01-23T14:27:19Z</cp:lastPrinted>
  <dcterms:created xsi:type="dcterms:W3CDTF">2012-11-29T15:55:13Z</dcterms:created>
  <dcterms:modified xsi:type="dcterms:W3CDTF">2014-11-18T12:03:48Z</dcterms:modified>
</cp:coreProperties>
</file>